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03" r:id="rId4"/>
    <p:sldId id="259" r:id="rId5"/>
    <p:sldId id="304" r:id="rId6"/>
    <p:sldId id="305" r:id="rId7"/>
    <p:sldId id="260" r:id="rId8"/>
    <p:sldId id="257" r:id="rId9"/>
    <p:sldId id="261" r:id="rId10"/>
    <p:sldId id="264" r:id="rId11"/>
    <p:sldId id="263" r:id="rId12"/>
    <p:sldId id="262" r:id="rId13"/>
    <p:sldId id="274" r:id="rId14"/>
    <p:sldId id="266" r:id="rId15"/>
    <p:sldId id="275" r:id="rId16"/>
    <p:sldId id="267" r:id="rId17"/>
    <p:sldId id="268" r:id="rId18"/>
    <p:sldId id="272" r:id="rId19"/>
    <p:sldId id="273" r:id="rId20"/>
    <p:sldId id="269" r:id="rId21"/>
    <p:sldId id="265" r:id="rId22"/>
    <p:sldId id="271" r:id="rId23"/>
    <p:sldId id="276" r:id="rId24"/>
    <p:sldId id="277" r:id="rId25"/>
    <p:sldId id="281" r:id="rId26"/>
    <p:sldId id="286" r:id="rId27"/>
    <p:sldId id="279" r:id="rId28"/>
    <p:sldId id="280" r:id="rId29"/>
    <p:sldId id="282" r:id="rId30"/>
    <p:sldId id="283" r:id="rId31"/>
    <p:sldId id="284" r:id="rId32"/>
    <p:sldId id="278" r:id="rId33"/>
    <p:sldId id="285" r:id="rId34"/>
    <p:sldId id="291" r:id="rId35"/>
    <p:sldId id="292" r:id="rId36"/>
    <p:sldId id="293" r:id="rId37"/>
    <p:sldId id="294" r:id="rId38"/>
    <p:sldId id="295" r:id="rId39"/>
    <p:sldId id="300" r:id="rId40"/>
    <p:sldId id="288" r:id="rId41"/>
    <p:sldId id="296" r:id="rId42"/>
    <p:sldId id="297" r:id="rId43"/>
    <p:sldId id="289" r:id="rId44"/>
    <p:sldId id="299" r:id="rId45"/>
    <p:sldId id="306" r:id="rId46"/>
    <p:sldId id="298" r:id="rId47"/>
    <p:sldId id="302" r:id="rId48"/>
    <p:sldId id="28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84" d="100"/>
          <a:sy n="84" d="100"/>
        </p:scale>
        <p:origin x="3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7553-842E-453A-A5E8-2B5D69C2DA7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F022-2449-4B8A-AC09-EA392E51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E4859-1204-4178-81E5-494007A9F5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9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9013-AF55-43B1-80CD-AF1A47313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CF1E3-3060-4A94-803F-990066512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24B8-4930-4C49-A9E9-092AF444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BCC9-2250-4B5D-B5B6-D8B7D96F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64C71-3B87-45AD-95B5-3FC22AC3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A6A7-0809-4677-846F-ED71A8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18760-136F-41E9-B966-43DFE738E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1A73-91B4-4D14-88B5-CD0DB32B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334F-9524-4E64-B684-D9E6366A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F046-8593-4139-AFCA-812AC809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F4705-5C21-40E8-8862-AA0EC482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6F687-25D3-4032-90CA-9321F06E7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9677-E7EF-422B-A23D-0EE132F4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8E57-4B6E-4515-8601-B067DA5A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36D52-AA66-4848-9639-F1975895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C93A-EA51-46F3-8277-9FBCE38C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BBB4-21DD-4B1F-81AA-A05BC43F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FB54-8E63-4F8E-B8A0-E9A18A90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E726-F274-4A46-89DC-E931A471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C0995-A937-4E60-B6AA-4F6130A3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27DC-6473-4810-9856-ECCA837A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6D356-8D56-434A-90B1-596C2B94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0A848-D9C7-4C91-958B-77CE23B8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20A4-E795-475D-8EBE-8BC7D237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1CA0-4F25-4ACA-AD67-8219A51D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EB3F-7264-4D24-9D27-74161C0F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49CC-94EB-4D8D-B0CB-27A8288D2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E3B59-DCFC-41BF-908E-6084B9637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3590B-67FD-49E9-9E6E-6A331484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8626D-4241-4F33-A932-58D41BE6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177BC-0304-4A6D-AD22-B9B4D999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13D0-9BA7-4E52-9633-98A1BF59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FA9A-E411-42F3-9338-D4ACDCA3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406F1-E034-4D13-9324-6703EFD7C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35CB2-60EF-4117-A294-328883259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F82EA-2E47-47EB-98B0-796987915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674FE-270C-4BC5-8907-6ACF1876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49AD2-BD77-4F86-A4F4-671F255C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F8247-FA68-4C90-89F4-C5237B58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959F-D31C-4844-9DDB-EF465AD7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89D6F-A9FD-46C4-AC56-C6C41873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5D6B9-7C79-4015-946B-B2EC944E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D3657-E2D8-4AE3-8F75-2C2F5125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1B8EA-4AAF-450A-80C8-5AC9E75C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3BC46-4854-45AE-85F7-C3CC4943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CA429-1A59-413E-ABD9-DC3976C3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A899-1A96-4ED7-A82C-FA2D2228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4CBD-5A33-4222-9A92-42C02417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4608D-2BA9-4DC1-974C-0C866FDA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73E45-6A33-4C28-ABB2-0F2D656A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D93F3-A368-4A20-865E-E9EF3524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A014C-24A4-4239-A2B5-FFA1419C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866-EDE6-4518-931F-9A3FAC95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F2449-5793-4DCA-B3BA-C8EA973D3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6DDCC-DE8B-48A9-A742-9B28F319B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2C39-76C1-4242-8895-246ADE76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0B909-789A-40F3-916A-3CE068DC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2EB95-3A95-4E6E-9465-F4C52B71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3A937-1481-46A7-BE56-DF35A6F9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CF2D1-5F47-4AA8-B093-60C23983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0B7D-EAE5-4481-92F8-57C0E428A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71E6-73CF-44B9-A4E5-CE3019A9408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D5EE-38BE-4515-9B49-5DB3C77CE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8905-AF86-4FBC-BD64-89EF85404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0D82-1A3E-4A71-B0FC-FE66676D7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xbJlvDLaY" TargetMode="External"/><Relationship Id="rId7" Type="http://schemas.openxmlformats.org/officeDocument/2006/relationships/hyperlink" Target="https://en.wikipedia.org/wiki/Category:Free_web_hosting_services" TargetMode="External"/><Relationship Id="rId2" Type="http://schemas.openxmlformats.org/officeDocument/2006/relationships/hyperlink" Target="https://www.wi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press.com/" TargetMode="External"/><Relationship Id="rId5" Type="http://schemas.openxmlformats.org/officeDocument/2006/relationships/hyperlink" Target="https://www.weebly.com/ca/pricing" TargetMode="External"/><Relationship Id="rId4" Type="http://schemas.openxmlformats.org/officeDocument/2006/relationships/hyperlink" Target="https://sites.googl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claimhosting.com/" TargetMode="External"/><Relationship Id="rId2" Type="http://schemas.openxmlformats.org/officeDocument/2006/relationships/hyperlink" Target="https://www.websiteplanet.com/blog/best-cpanel-alternativ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.godadd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7" Type="http://schemas.openxmlformats.org/officeDocument/2006/relationships/hyperlink" Target="https://www.youtube.com/watch?v=fDMbVBZSHqk" TargetMode="External"/><Relationship Id="rId2" Type="http://schemas.openxmlformats.org/officeDocument/2006/relationships/hyperlink" Target="https://wakel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nboard.in/" TargetMode="External"/><Relationship Id="rId5" Type="http://schemas.openxmlformats.org/officeDocument/2006/relationships/hyperlink" Target="http://oudigitools.blogspot.com/2020/05/blogs-and-diigo.html" TargetMode="External"/><Relationship Id="rId4" Type="http://schemas.openxmlformats.org/officeDocument/2006/relationships/hyperlink" Target="https://www.diigo.com/inde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eetdeck.twitter.com/" TargetMode="External"/><Relationship Id="rId7" Type="http://schemas.openxmlformats.org/officeDocument/2006/relationships/hyperlink" Target="http://backchannelchat.com/" TargetMode="External"/><Relationship Id="rId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TP1GK4YOG8" TargetMode="External"/><Relationship Id="rId5" Type="http://schemas.openxmlformats.org/officeDocument/2006/relationships/hyperlink" Target="https://masto.host/" TargetMode="External"/><Relationship Id="rId4" Type="http://schemas.openxmlformats.org/officeDocument/2006/relationships/hyperlink" Target="https://mastodon.socia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eetdeck.twitter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twitter.com/search?q=%23inted202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ated.org/concrete3/map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press.com/" TargetMode="External"/><Relationship Id="rId3" Type="http://schemas.openxmlformats.org/officeDocument/2006/relationships/hyperlink" Target="https://www.youtube.com/watch?v=fv0aKypLi4Q" TargetMode="External"/><Relationship Id="rId7" Type="http://schemas.openxmlformats.org/officeDocument/2006/relationships/hyperlink" Target="https://www.tumblr.com/" TargetMode="External"/><Relationship Id="rId2" Type="http://schemas.openxmlformats.org/officeDocument/2006/relationships/hyperlink" Target="https://edublog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creators" TargetMode="External"/><Relationship Id="rId5" Type="http://schemas.openxmlformats.org/officeDocument/2006/relationships/hyperlink" Target="https://www.youtube.com/watch?v=Iax-kzcarus" TargetMode="External"/><Relationship Id="rId4" Type="http://schemas.openxmlformats.org/officeDocument/2006/relationships/hyperlink" Target="https://www.blogger.com/" TargetMode="External"/><Relationship Id="rId9" Type="http://schemas.openxmlformats.org/officeDocument/2006/relationships/hyperlink" Target="https://themeisle.com/blog/best-wordpress-host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press.com/" TargetMode="External"/><Relationship Id="rId4" Type="http://schemas.openxmlformats.org/officeDocument/2006/relationships/hyperlink" Target="https://www.blogg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lab.ca/fully-online-learning-community/" TargetMode="External"/><Relationship Id="rId2" Type="http://schemas.openxmlformats.org/officeDocument/2006/relationships/hyperlink" Target="http://www.ascd.org/publications/educational-leadership/may04/vol61/num08/What-Is-a-Professional-Learning-Community%C2%A2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036013151630135X" TargetMode="External"/><Relationship Id="rId4" Type="http://schemas.openxmlformats.org/officeDocument/2006/relationships/hyperlink" Target="https://www.youtube.com/watch?v=9W5AIwlHl0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istmoz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mparison_of_wiki_hosting_services" TargetMode="External"/><Relationship Id="rId3" Type="http://schemas.openxmlformats.org/officeDocument/2006/relationships/hyperlink" Target="https://docs.google.com/" TargetMode="External"/><Relationship Id="rId7" Type="http://schemas.openxmlformats.org/officeDocument/2006/relationships/hyperlink" Target="https://stackedit.io/" TargetMode="External"/><Relationship Id="rId2" Type="http://schemas.openxmlformats.org/officeDocument/2006/relationships/hyperlink" Target="http://bit.ly/quicktech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etingwords.com/" TargetMode="External"/><Relationship Id="rId5" Type="http://schemas.openxmlformats.org/officeDocument/2006/relationships/hyperlink" Target="https://pad.riseup.net/" TargetMode="External"/><Relationship Id="rId4" Type="http://schemas.openxmlformats.org/officeDocument/2006/relationships/hyperlink" Target="https://www.youtube.com/watch?v=fda2vStnVV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ownes.ca/post/72051/r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feed.informer.com/" TargetMode="External"/><Relationship Id="rId3" Type="http://schemas.openxmlformats.org/officeDocument/2006/relationships/hyperlink" Target="https://theoldreader.com/" TargetMode="External"/><Relationship Id="rId7" Type="http://schemas.openxmlformats.org/officeDocument/2006/relationships/hyperlink" Target="https://nextcloud.com/" TargetMode="External"/><Relationship Id="rId2" Type="http://schemas.openxmlformats.org/officeDocument/2006/relationships/hyperlink" Target="https://feed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sblur.com/" TargetMode="External"/><Relationship Id="rId5" Type="http://schemas.openxmlformats.org/officeDocument/2006/relationships/hyperlink" Target="https://blog.inoreader.com/" TargetMode="External"/><Relationship Id="rId4" Type="http://schemas.openxmlformats.org/officeDocument/2006/relationships/hyperlink" Target="https://www.inoread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apier.com/blog/how-to-find-rss-feed-ur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webmentio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er.com/" TargetMode="External"/><Relationship Id="rId2" Type="http://schemas.openxmlformats.org/officeDocument/2006/relationships/hyperlink" Target="https://iftt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uginn/huginn" TargetMode="External"/><Relationship Id="rId5" Type="http://schemas.openxmlformats.org/officeDocument/2006/relationships/hyperlink" Target="https://automate.io/" TargetMode="External"/><Relationship Id="rId4" Type="http://schemas.openxmlformats.org/officeDocument/2006/relationships/hyperlink" Target="https://dlvrit.com/rss-to-twitte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oinswriter.com/blog-comments/" TargetMode="External"/><Relationship Id="rId2" Type="http://schemas.openxmlformats.org/officeDocument/2006/relationships/hyperlink" Target="http://www.hunter.cuny.edu/rwc/handouts/the-writing-process-1/invention/Writing-a-Response-or-Reaction-Pap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inswriter.com/blog-comments/" TargetMode="External"/><Relationship Id="rId2" Type="http://schemas.openxmlformats.org/officeDocument/2006/relationships/hyperlink" Target="https://www.downes.ca/post/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wnes.ca/post/3852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ost/7204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" TargetMode="External"/><Relationship Id="rId2" Type="http://schemas.openxmlformats.org/officeDocument/2006/relationships/hyperlink" Target="http://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image-sharing_websites" TargetMode="External"/><Relationship Id="rId5" Type="http://schemas.openxmlformats.org/officeDocument/2006/relationships/hyperlink" Target="https://photos.google.com/" TargetMode="External"/><Relationship Id="rId4" Type="http://schemas.openxmlformats.org/officeDocument/2006/relationships/hyperlink" Target="https://www.deviantart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exceptions-to-copyright" TargetMode="External"/><Relationship Id="rId2" Type="http://schemas.openxmlformats.org/officeDocument/2006/relationships/hyperlink" Target="https://fairuse.stanford.edu/overview/fair-use/four-fact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rmsfeed.com/blog/eu-copyright-directive-article-17/" TargetMode="External"/><Relationship Id="rId4" Type="http://schemas.openxmlformats.org/officeDocument/2006/relationships/hyperlink" Target="https://eur-lex.europa.eu/legal-content/EN/TXT/?uri=uriserv:OJ.L_.2019.130.01.0092.01.ENG&amp;toc=OJ:L:2019:130:TOC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genial.ly/" TargetMode="External"/><Relationship Id="rId3" Type="http://schemas.openxmlformats.org/officeDocument/2006/relationships/hyperlink" Target="https://slides.com/" TargetMode="External"/><Relationship Id="rId7" Type="http://schemas.openxmlformats.org/officeDocument/2006/relationships/hyperlink" Target="https://www.slideshare.net/" TargetMode="External"/><Relationship Id="rId2" Type="http://schemas.openxmlformats.org/officeDocument/2006/relationships/hyperlink" Target="https://docs.google.com/present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zi.com/" TargetMode="External"/><Relationship Id="rId5" Type="http://schemas.openxmlformats.org/officeDocument/2006/relationships/hyperlink" Target="https://www.emaze.com/" TargetMode="External"/><Relationship Id="rId4" Type="http://schemas.openxmlformats.org/officeDocument/2006/relationships/hyperlink" Target="https://www.zoho.com/show/" TargetMode="External"/><Relationship Id="rId9" Type="http://schemas.openxmlformats.org/officeDocument/2006/relationships/hyperlink" Target="https://www.emergingedtech.com/2020/10/genially-fun-new-tool-distance-learning-projects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meister.com/" TargetMode="External"/><Relationship Id="rId13" Type="http://schemas.openxmlformats.org/officeDocument/2006/relationships/hyperlink" Target="https://www.educatorstechnology.com/2020/04/a-visual-workspace-to-enhance-remote.html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piktochart.com/" TargetMode="External"/><Relationship Id="rId12" Type="http://schemas.openxmlformats.org/officeDocument/2006/relationships/hyperlink" Target="https://www.lucidchart.com/users/registerLevel#/pricing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40.png"/><Relationship Id="rId16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" TargetMode="External"/><Relationship Id="rId11" Type="http://schemas.openxmlformats.org/officeDocument/2006/relationships/hyperlink" Target="https://www.visme.co/" TargetMode="External"/><Relationship Id="rId5" Type="http://schemas.openxmlformats.org/officeDocument/2006/relationships/hyperlink" Target="https://www.theedublogger.com/canva/" TargetMode="External"/><Relationship Id="rId15" Type="http://schemas.openxmlformats.org/officeDocument/2006/relationships/hyperlink" Target="https://genial.ly/" TargetMode="External"/><Relationship Id="rId10" Type="http://schemas.openxmlformats.org/officeDocument/2006/relationships/hyperlink" Target="https://docs.google.com/slides" TargetMode="External"/><Relationship Id="rId4" Type="http://schemas.openxmlformats.org/officeDocument/2006/relationships/hyperlink" Target="https://www.canva.com/" TargetMode="External"/><Relationship Id="rId9" Type="http://schemas.openxmlformats.org/officeDocument/2006/relationships/hyperlink" Target="https://miro.com/" TargetMode="External"/><Relationship Id="rId14" Type="http://schemas.openxmlformats.org/officeDocument/2006/relationships/hyperlink" Target="https://mural.co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ated.org/concrete3/tracks_overview.php?event_id=39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iated.org/concrete3/view_virtual_online.php?paper_id=87694&amp;type=slid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indesk.com/decentralized-social-networks-next-big-blockchain-opportunity" TargetMode="External"/><Relationship Id="rId2" Type="http://schemas.openxmlformats.org/officeDocument/2006/relationships/hyperlink" Target="https://sopa.tulane.edu/blog/decentralized-social-network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media.mit.edu/~mres/papers/decentralized-modeling.pdf" TargetMode="External"/><Relationship Id="rId4" Type="http://schemas.openxmlformats.org/officeDocument/2006/relationships/hyperlink" Target="https://www.downes.ca/presentation/50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HvKYeeuB8" TargetMode="External"/><Relationship Id="rId7" Type="http://schemas.openxmlformats.org/officeDocument/2006/relationships/hyperlink" Target="https://doodle.com/en/" TargetMode="External"/><Relationship Id="rId2" Type="http://schemas.openxmlformats.org/officeDocument/2006/relationships/hyperlink" Target="http://calendar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y.do/" TargetMode="External"/><Relationship Id="rId5" Type="http://schemas.openxmlformats.org/officeDocument/2006/relationships/hyperlink" Target="https://nextcloud.com/" TargetMode="External"/><Relationship Id="rId4" Type="http://schemas.openxmlformats.org/officeDocument/2006/relationships/hyperlink" Target="https://outlook.live.com/owa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so8yLzkqj8&amp;feature=youtu.be" TargetMode="External"/><Relationship Id="rId13" Type="http://schemas.openxmlformats.org/officeDocument/2006/relationships/hyperlink" Target="https://discordapp.com/" TargetMode="External"/><Relationship Id="rId18" Type="http://schemas.openxmlformats.org/officeDocument/2006/relationships/hyperlink" Target="https://fullcirc.com/2020/03/12/moving-online-in-pandemic-4-basics-of-online-meetings/" TargetMode="External"/><Relationship Id="rId3" Type="http://schemas.openxmlformats.org/officeDocument/2006/relationships/hyperlink" Target="https://support.google.com/meet/answer/9760270?hl=en" TargetMode="External"/><Relationship Id="rId7" Type="http://schemas.openxmlformats.org/officeDocument/2006/relationships/hyperlink" Target="https://bigbluebutton.org/" TargetMode="External"/><Relationship Id="rId12" Type="http://schemas.openxmlformats.org/officeDocument/2006/relationships/hyperlink" Target="https://help.webex.com/en-us/n80v1rcb/Cisco-Webex-Available-Free-in-These-Countries-COVID-19-Response?utm_source=LPI+Master+List&amp;utm_campaign=5efefb01f7-LPIMC_COVID-19-Resources_20200319&amp;utm_medium=email&amp;utm_term=0_7e60dfa1d8-5efefb01f7-42318739" TargetMode="External"/><Relationship Id="rId17" Type="http://schemas.openxmlformats.org/officeDocument/2006/relationships/hyperlink" Target="https://top.gg/servers" TargetMode="External"/><Relationship Id="rId2" Type="http://schemas.openxmlformats.org/officeDocument/2006/relationships/hyperlink" Target="https://www.zoom.us/" TargetMode="External"/><Relationship Id="rId16" Type="http://schemas.openxmlformats.org/officeDocument/2006/relationships/hyperlink" Target="http://pages.vassar.edu/acs/using-discord-for-teaching-learning-and-commun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ducts.office.com/en-au/microsoft-teams/online-meeting-solutions" TargetMode="External"/><Relationship Id="rId11" Type="http://schemas.openxmlformats.org/officeDocument/2006/relationships/hyperlink" Target="https://www.skype.com/en/" TargetMode="External"/><Relationship Id="rId5" Type="http://schemas.openxmlformats.org/officeDocument/2006/relationships/hyperlink" Target="https://www.producthunt.com/posts/turbomeet" TargetMode="External"/><Relationship Id="rId15" Type="http://schemas.openxmlformats.org/officeDocument/2006/relationships/hyperlink" Target="https://www.howtogeek.com/318890/how-to-set-up-your-own-discord-chat-server/" TargetMode="External"/><Relationship Id="rId10" Type="http://schemas.openxmlformats.org/officeDocument/2006/relationships/hyperlink" Target="https://whereby.com/" TargetMode="External"/><Relationship Id="rId19" Type="http://schemas.openxmlformats.org/officeDocument/2006/relationships/hyperlink" Target="https://fullcirc.com/2020/04/13/moip-7-virtual-peer-assists/" TargetMode="External"/><Relationship Id="rId4" Type="http://schemas.openxmlformats.org/officeDocument/2006/relationships/hyperlink" Target="https://www.youtube.com/watch?v=h8XJYQ1s4pg&amp;feature=emb_logo" TargetMode="External"/><Relationship Id="rId9" Type="http://schemas.openxmlformats.org/officeDocument/2006/relationships/hyperlink" Target="https://meet.jit.si/" TargetMode="External"/><Relationship Id="rId14" Type="http://schemas.openxmlformats.org/officeDocument/2006/relationships/hyperlink" Target="https://www.howtogeek.com/659237/what-is-discord-and-is-it-only-for-gamers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om.us/" TargetMode="External"/><Relationship Id="rId3" Type="http://schemas.openxmlformats.org/officeDocument/2006/relationships/hyperlink" Target="https://studio.youtube.com/" TargetMode="External"/><Relationship Id="rId7" Type="http://schemas.openxmlformats.org/officeDocument/2006/relationships/hyperlink" Target="https://screencast-o-matic.com/" TargetMode="External"/><Relationship Id="rId12" Type="http://schemas.openxmlformats.org/officeDocument/2006/relationships/hyperlink" Target="https://www.youtube.com/watch?v=Aw-xdCq4mm0" TargetMode="External"/><Relationship Id="rId2" Type="http://schemas.openxmlformats.org/officeDocument/2006/relationships/hyperlink" Target="https://obsproje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ify.com/" TargetMode="External"/><Relationship Id="rId11" Type="http://schemas.openxmlformats.org/officeDocument/2006/relationships/hyperlink" Target="https://info.flipgrid.com/" TargetMode="External"/><Relationship Id="rId5" Type="http://schemas.openxmlformats.org/officeDocument/2006/relationships/hyperlink" Target="http://www.kathleenamorris.com/2019/04/10/loom-screencast/" TargetMode="External"/><Relationship Id="rId10" Type="http://schemas.openxmlformats.org/officeDocument/2006/relationships/hyperlink" Target="https://www.showme.com/" TargetMode="External"/><Relationship Id="rId4" Type="http://schemas.openxmlformats.org/officeDocument/2006/relationships/hyperlink" Target="https://www.loom.com/my-videos" TargetMode="External"/><Relationship Id="rId9" Type="http://schemas.openxmlformats.org/officeDocument/2006/relationships/hyperlink" Target="https://www.twitch.tv/p/en/strea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rss/comments/h0ahkw/how_to_get_a_twitter_rss/" TargetMode="External"/><Relationship Id="rId2" Type="http://schemas.openxmlformats.org/officeDocument/2006/relationships/hyperlink" Target="https://danielmiessler.com/blog/rss-feed-youtube-chann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pier.com/blog/rss-automation-with-zapier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astodon.social/" TargetMode="External"/><Relationship Id="rId3" Type="http://schemas.openxmlformats.org/officeDocument/2006/relationships/hyperlink" Target="https://www.npmjs.com/package/fxos-web-server" TargetMode="External"/><Relationship Id="rId7" Type="http://schemas.openxmlformats.org/officeDocument/2006/relationships/hyperlink" Target="https://ipfs.io/" TargetMode="External"/><Relationship Id="rId2" Type="http://schemas.openxmlformats.org/officeDocument/2006/relationships/hyperlink" Target="http://mashable.com/2009/06/15/opera-un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eybase.io/" TargetMode="External"/><Relationship Id="rId5" Type="http://schemas.openxmlformats.org/officeDocument/2006/relationships/hyperlink" Target="https://solid.mit.edu/" TargetMode="External"/><Relationship Id="rId4" Type="http://schemas.openxmlformats.org/officeDocument/2006/relationships/hyperlink" Target="https://www.joindiaspora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loud.com/" TargetMode="External"/><Relationship Id="rId2" Type="http://schemas.openxmlformats.org/officeDocument/2006/relationships/hyperlink" Target="http://ec.europa.eu/ipg/standards/markup/web-content-syndication/index_e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KarlSeiler/mlaas-machine-learning-as-a-service" TargetMode="External"/><Relationship Id="rId4" Type="http://schemas.openxmlformats.org/officeDocument/2006/relationships/hyperlink" Target="https://www.adlnet.gov/tla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eareopen.coop/howto-create-an-architecture-of-participation-for-your-open-source-project-a38386c69fa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0-00315-8" TargetMode="External"/><Relationship Id="rId2" Type="http://schemas.openxmlformats.org/officeDocument/2006/relationships/hyperlink" Target="https://lipu.dgold.eu/praxis-indie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eorgina23/autonomous-learner-38040255/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" TargetMode="External"/><Relationship Id="rId2" Type="http://schemas.openxmlformats.org/officeDocument/2006/relationships/hyperlink" Target="https://www.zoho.com/mail/zohomail-pric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mparison_of_webmail_providers" TargetMode="External"/><Relationship Id="rId5" Type="http://schemas.openxmlformats.org/officeDocument/2006/relationships/hyperlink" Target="https://outlook.live.com/owa/" TargetMode="External"/><Relationship Id="rId4" Type="http://schemas.openxmlformats.org/officeDocument/2006/relationships/hyperlink" Target="https://www.mail.com/ma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C45AB-5F53-43F8-824A-8C1E8FF82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Your </a:t>
            </a:r>
            <a:r>
              <a:rPr lang="en-US" sz="4100" i="1" dirty="0">
                <a:solidFill>
                  <a:srgbClr val="FFFFFF"/>
                </a:solidFill>
              </a:rPr>
              <a:t>Instant</a:t>
            </a:r>
            <a:r>
              <a:rPr lang="en-US" sz="4100" dirty="0">
                <a:solidFill>
                  <a:srgbClr val="FFFFFF"/>
                </a:solidFill>
              </a:rPr>
              <a:t> Decentralized Learning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1026D-3B2E-45E7-B96B-76D6B6D1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solidFill>
                  <a:srgbClr val="FFC000"/>
                </a:solidFill>
              </a:rPr>
              <a:t>Stephen Downes</a:t>
            </a:r>
          </a:p>
          <a:p>
            <a:pPr algn="l"/>
            <a:r>
              <a:rPr lang="en-US" sz="1600" dirty="0">
                <a:solidFill>
                  <a:srgbClr val="FFC000"/>
                </a:solidFill>
              </a:rPr>
              <a:t>INTED2021</a:t>
            </a:r>
          </a:p>
          <a:p>
            <a:pPr algn="l"/>
            <a:r>
              <a:rPr lang="en-US" sz="1600" dirty="0">
                <a:solidFill>
                  <a:srgbClr val="FFC000"/>
                </a:solidFill>
              </a:rPr>
              <a:t>March 8,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90D15-D042-4009-9E6A-345E813ED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6" r="-1" b="2115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8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86F9-34C2-482E-BDF8-10873908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35B-AD57-420B-B33C-7ECAC3E3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Home for your online community.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Provide essential information and a way for people to contact you</a:t>
            </a:r>
          </a:p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ink to other services (email lists, blogs, etc.).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Don’t expect people to visit your website regularly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F2CC3-02AE-4D57-8EF0-5A8B0D297672}"/>
              </a:ext>
            </a:extLst>
          </p:cNvPr>
          <p:cNvSpPr txBox="1"/>
          <p:nvPr/>
        </p:nvSpPr>
        <p:spPr>
          <a:xfrm>
            <a:off x="923636" y="3995883"/>
            <a:ext cx="8377382" cy="190821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Wix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websites - [Instructions - 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video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Google Sites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Like the name says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Weebly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mostly for e-commerce, but other types of sites also work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Wordpress.com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can also be used to create pages and static sites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Free Web Hosting Sites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Wikipedia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2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8CB5-0A4C-49BF-A8F2-404FEEB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Choices…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7209-F414-4DBC-B96F-1E55B482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applications (Windows, Apple, Linux)</a:t>
            </a:r>
          </a:p>
          <a:p>
            <a:r>
              <a:rPr lang="en-US" dirty="0"/>
              <a:t>Apps (iOS, Android)</a:t>
            </a:r>
          </a:p>
          <a:p>
            <a:r>
              <a:rPr lang="en-US" dirty="0"/>
              <a:t>Web applications (Google, </a:t>
            </a:r>
            <a:r>
              <a:rPr lang="en-US" dirty="0" err="1"/>
              <a:t>Zoho</a:t>
            </a:r>
            <a:r>
              <a:rPr lang="en-US" dirty="0"/>
              <a:t>, Microsoft)</a:t>
            </a:r>
          </a:p>
          <a:p>
            <a:r>
              <a:rPr lang="en-US" dirty="0"/>
              <a:t>Hosted internet (cPanel, Plesk, </a:t>
            </a:r>
            <a:r>
              <a:rPr lang="en-US" dirty="0">
                <a:hlinkClick r:id="rId2"/>
              </a:rPr>
              <a:t>more</a:t>
            </a:r>
            <a:r>
              <a:rPr lang="en-US" dirty="0"/>
              <a:t>) e.g. </a:t>
            </a:r>
            <a:r>
              <a:rPr lang="en-US" dirty="0">
                <a:hlinkClick r:id="rId3"/>
              </a:rPr>
              <a:t>Reclaim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GoDaddy</a:t>
            </a:r>
            <a:endParaRPr lang="en-US" dirty="0"/>
          </a:p>
          <a:p>
            <a:r>
              <a:rPr lang="en-US" dirty="0"/>
              <a:t>Cloud hosted applications (using e.g. AWS, Azure, Google Cloud)</a:t>
            </a:r>
          </a:p>
          <a:p>
            <a:endParaRPr lang="en-US" dirty="0"/>
          </a:p>
          <a:p>
            <a:r>
              <a:rPr lang="en-US" dirty="0"/>
              <a:t>Considerations: cost, access, convenience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1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B8A0-5ACA-40BB-8CF5-71113AAB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Bookmarking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3A76-8DBA-4EE6-A2EC-DDC678C9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web can be your library</a:t>
            </a:r>
          </a:p>
          <a:p>
            <a:r>
              <a:rPr lang="en-US" dirty="0"/>
              <a:t>Doesn’t require anyone to download and store resources</a:t>
            </a:r>
          </a:p>
          <a:p>
            <a:r>
              <a:rPr lang="en-US" dirty="0"/>
              <a:t>Might be too centralized</a:t>
            </a:r>
          </a:p>
          <a:p>
            <a:r>
              <a:rPr lang="en-US" dirty="0"/>
              <a:t>Also, links expire quickly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3532B-7417-4DE3-85A7-37684470FFD7}"/>
              </a:ext>
            </a:extLst>
          </p:cNvPr>
          <p:cNvSpPr txBox="1"/>
          <p:nvPr/>
        </p:nvSpPr>
        <p:spPr>
          <a:xfrm>
            <a:off x="923635" y="3857008"/>
            <a:ext cx="7952510" cy="215956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Wakelet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free, no need to be registered to view someone else’s collection, collaborative curation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Zotero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web and desktop bibliography tool with shared groups and discussions.</a:t>
            </a:r>
            <a:endParaRPr lang="en-US" dirty="0"/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D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iigo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bookmarking too - [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hints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Pinboard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social bookmarking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Intro to Collaborative Bookmarking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(video)</a:t>
            </a:r>
          </a:p>
        </p:txBody>
      </p:sp>
    </p:spTree>
    <p:extLst>
      <p:ext uri="{BB962C8B-B14F-4D97-AF65-F5344CB8AC3E}">
        <p14:creationId xmlns:p14="http://schemas.microsoft.com/office/powerpoint/2010/main" val="304615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1D26-AA94-488C-8FC9-3E301CED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EFB4-4C42-4F32-9D6F-87930A21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commonly accepted words to collect resources of different types</a:t>
            </a:r>
          </a:p>
          <a:p>
            <a:r>
              <a:rPr lang="en-US" dirty="0"/>
              <a:t>They work better if we use the # symbol – hence, ‘hashtag’</a:t>
            </a:r>
          </a:p>
          <a:p>
            <a:r>
              <a:rPr lang="en-US" dirty="0"/>
              <a:t>Put the hashtag into the text to make it </a:t>
            </a:r>
            <a:r>
              <a:rPr lang="en-US" dirty="0" err="1"/>
              <a:t>eacy</a:t>
            </a:r>
            <a:r>
              <a:rPr lang="en-US" dirty="0"/>
              <a:t> to find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3A31F-0187-48FE-BE48-D30109ECE631}"/>
              </a:ext>
            </a:extLst>
          </p:cNvPr>
          <p:cNvSpPr txBox="1"/>
          <p:nvPr/>
        </p:nvSpPr>
        <p:spPr>
          <a:xfrm>
            <a:off x="838200" y="4001294"/>
            <a:ext cx="8377382" cy="193899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Our conference hashtag: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6000" dirty="0">
                <a:latin typeface="Arial" panose="020B0604020202020204" pitchFamily="34" charset="0"/>
              </a:rPr>
              <a:t>#INTED2021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5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084F-8FA4-4B2D-A791-D2BF43A7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Microcontent (aka Social Networking)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F0A-9932-43BC-A626-E67EAE7A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form messages, images, video sharing</a:t>
            </a:r>
          </a:p>
          <a:p>
            <a:r>
              <a:rPr lang="en-US" dirty="0"/>
              <a:t>Widely used and replaces email for many people</a:t>
            </a:r>
          </a:p>
          <a:p>
            <a:r>
              <a:rPr lang="en-US" dirty="0"/>
              <a:t>Often centralized and very public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6B0E5-E2EA-480E-8959-A7FCF450AB4A}"/>
              </a:ext>
            </a:extLst>
          </p:cNvPr>
          <p:cNvSpPr txBox="1"/>
          <p:nvPr/>
        </p:nvSpPr>
        <p:spPr>
          <a:xfrm>
            <a:off x="932872" y="3429000"/>
            <a:ext cx="7758545" cy="222112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Twitter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use a #hashtag for your community</a:t>
            </a:r>
          </a:p>
          <a:p>
            <a:pPr marL="628650" lvl="1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Try </a:t>
            </a:r>
            <a:r>
              <a:rPr lang="en-US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Tweetdeck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more easily follow topics and trends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Mastodon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decentralized microcontent - takes a bit of getting used to, but without Twitter’s chaos and issues (use </a:t>
            </a:r>
            <a:r>
              <a:rPr lang="en-US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masto.host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set up your own) -- [Instructions: </a:t>
            </a:r>
            <a:r>
              <a:rPr lang="en-US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video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171450" indent="-1714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Backchannel Chat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class discussion tool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(Note: Facebook, Instagram, Snapchat, LinkedIn, and Reddit are additional options, but they’re really not appropriate for online courses and events).</a:t>
            </a:r>
          </a:p>
        </p:txBody>
      </p:sp>
    </p:spTree>
    <p:extLst>
      <p:ext uri="{BB962C8B-B14F-4D97-AF65-F5344CB8AC3E}">
        <p14:creationId xmlns:p14="http://schemas.microsoft.com/office/powerpoint/2010/main" val="383553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65B3-4CF7-451B-9D45-41DFEB09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In Touch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2D6A0-6E8E-43BB-BB71-9A8306C7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353" y="1100001"/>
            <a:ext cx="3552825" cy="16954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2C9F02-6210-4DDB-B8C7-5C6E6554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8762"/>
            <a:ext cx="5430339" cy="42402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B0BBDD-E708-4C84-9271-DEF289B7F1E8}"/>
              </a:ext>
            </a:extLst>
          </p:cNvPr>
          <p:cNvSpPr txBox="1"/>
          <p:nvPr/>
        </p:nvSpPr>
        <p:spPr>
          <a:xfrm>
            <a:off x="725213" y="5916588"/>
            <a:ext cx="464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https://twitter.com/search?q=%23inted2021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23094-51A5-44E4-A293-D2D0757F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097" y="3219586"/>
            <a:ext cx="4711401" cy="2795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979D28-0A80-40FE-B955-5387195CCD5B}"/>
              </a:ext>
            </a:extLst>
          </p:cNvPr>
          <p:cNvSpPr txBox="1"/>
          <p:nvPr/>
        </p:nvSpPr>
        <p:spPr>
          <a:xfrm>
            <a:off x="7030333" y="6123543"/>
            <a:ext cx="333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https://tweetdeck.twitter.com/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23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07E6-0688-474A-A022-5C03F93F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Community vs Finding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D2B2-3DDA-41A5-A3AE-A900EB2E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5509" cy="4351338"/>
          </a:xfrm>
        </p:spPr>
        <p:txBody>
          <a:bodyPr/>
          <a:lstStyle/>
          <a:p>
            <a:r>
              <a:rPr lang="en-US" dirty="0"/>
              <a:t>Educators often want to set up their own (frequently private) learning community</a:t>
            </a:r>
          </a:p>
          <a:p>
            <a:r>
              <a:rPr lang="en-US" dirty="0"/>
              <a:t>This sometimes works but has its drawbacks:</a:t>
            </a:r>
          </a:p>
          <a:p>
            <a:pPr lvl="1"/>
            <a:r>
              <a:rPr lang="en-US" dirty="0"/>
              <a:t>May suffer from small scale and few active users</a:t>
            </a:r>
          </a:p>
          <a:p>
            <a:pPr lvl="1"/>
            <a:r>
              <a:rPr lang="en-US" dirty="0"/>
              <a:t>Takes people away from tools and places they’re already used to</a:t>
            </a:r>
          </a:p>
          <a:p>
            <a:pPr lvl="1"/>
            <a:r>
              <a:rPr lang="en-US" dirty="0"/>
              <a:t>Creates silo effects rather than network effects</a:t>
            </a:r>
          </a:p>
          <a:p>
            <a:pPr lvl="1"/>
            <a:r>
              <a:rPr lang="en-US" dirty="0"/>
              <a:t>Disappears when the course or conference is finished</a:t>
            </a:r>
          </a:p>
          <a:p>
            <a:r>
              <a:rPr lang="en-US" dirty="0"/>
              <a:t>The best tool is the one you’re using; the best community is the one you’re already in</a:t>
            </a:r>
          </a:p>
        </p:txBody>
      </p:sp>
    </p:spTree>
    <p:extLst>
      <p:ext uri="{BB962C8B-B14F-4D97-AF65-F5344CB8AC3E}">
        <p14:creationId xmlns:p14="http://schemas.microsoft.com/office/powerpoint/2010/main" val="186163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E14C-FB7E-4B9E-8410-D62606A8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Community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B5FB6-EFBC-4749-B8FC-B4739D62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562" y="1825625"/>
            <a:ext cx="8610875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0F20A-967B-4DF2-A258-9E41D96B1E60}"/>
              </a:ext>
            </a:extLst>
          </p:cNvPr>
          <p:cNvSpPr txBox="1"/>
          <p:nvPr/>
        </p:nvSpPr>
        <p:spPr>
          <a:xfrm>
            <a:off x="1698562" y="630820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https://iated.org/concrete3/map.php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91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084F-8FA4-4B2D-A791-D2BF43A7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F0A-9932-43BC-A626-E67EAE7A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content sorted by date</a:t>
            </a:r>
          </a:p>
          <a:p>
            <a:r>
              <a:rPr lang="en-US" dirty="0"/>
              <a:t>Useful for regular columns or postings</a:t>
            </a:r>
          </a:p>
          <a:p>
            <a:r>
              <a:rPr lang="en-US" dirty="0"/>
              <a:t>Have an official blog (sometimes called a ‘mother blog’) </a:t>
            </a:r>
          </a:p>
          <a:p>
            <a:r>
              <a:rPr lang="en-US" dirty="0"/>
              <a:t>Also an excellent activity for community members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6B0E5-E2EA-480E-8959-A7FCF450AB4A}"/>
              </a:ext>
            </a:extLst>
          </p:cNvPr>
          <p:cNvSpPr txBox="1"/>
          <p:nvPr/>
        </p:nvSpPr>
        <p:spPr>
          <a:xfrm>
            <a:off x="923635" y="3872715"/>
            <a:ext cx="7758545" cy="147732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EduBlogs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WordPress based, free for education [Instructions: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video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Blogger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still free, still easy [instructions: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video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Medium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lot of tech blogs use this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Tumblr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lot of art blogs use this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WordPress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wordpress.com,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other WordPress hosting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sites</a:t>
            </a:r>
          </a:p>
        </p:txBody>
      </p:sp>
    </p:spTree>
    <p:extLst>
      <p:ext uri="{BB962C8B-B14F-4D97-AF65-F5344CB8AC3E}">
        <p14:creationId xmlns:p14="http://schemas.microsoft.com/office/powerpoint/2010/main" val="18169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E14C-FB7E-4B9E-8410-D62606A8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Blog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45018-088D-4D24-8F9F-0AE5290B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1956"/>
            <a:ext cx="5807936" cy="3585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61F405-622D-4C4F-ACF0-66618A3F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4" y="2424228"/>
            <a:ext cx="5913796" cy="37674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6AAADA-9A0F-4E6A-8462-6D51299076D2}"/>
              </a:ext>
            </a:extLst>
          </p:cNvPr>
          <p:cNvSpPr txBox="1"/>
          <p:nvPr/>
        </p:nvSpPr>
        <p:spPr>
          <a:xfrm>
            <a:off x="8975835" y="1923628"/>
            <a:ext cx="3773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https://www.blogger.com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9D530-3D41-4DE2-9484-EF4DB4083EA9}"/>
              </a:ext>
            </a:extLst>
          </p:cNvPr>
          <p:cNvSpPr txBox="1"/>
          <p:nvPr/>
        </p:nvSpPr>
        <p:spPr>
          <a:xfrm>
            <a:off x="726490" y="5538943"/>
            <a:ext cx="2624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https://wordpress.com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22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4499-EC25-4991-8504-3B141E1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Learning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0F0D-6A9B-4136-8027-78BE0E3A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added to a course, but isn’t a course</a:t>
            </a:r>
          </a:p>
          <a:p>
            <a:r>
              <a:rPr lang="en-US" dirty="0"/>
              <a:t>Can be created by any self-organizing cohort</a:t>
            </a:r>
          </a:p>
          <a:p>
            <a:r>
              <a:rPr lang="en-US" dirty="0"/>
              <a:t>Facilitates functions important to learning: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Help and support</a:t>
            </a:r>
          </a:p>
          <a:p>
            <a:pPr lvl="1"/>
            <a:r>
              <a:rPr lang="en-US" dirty="0"/>
              <a:t>Creativity and sharing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5C057-6FB5-4F2C-B90A-18163C35BC8E}"/>
              </a:ext>
            </a:extLst>
          </p:cNvPr>
          <p:cNvSpPr txBox="1"/>
          <p:nvPr/>
        </p:nvSpPr>
        <p:spPr>
          <a:xfrm>
            <a:off x="838200" y="4552444"/>
            <a:ext cx="8377382" cy="132343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a Professional 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Learning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Community?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Richard DuFour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Fully Online Learning Community (FOLC) Model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EILab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Learning Communities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video,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Groningen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Professional learning networks for teachers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Research paper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084F-8FA4-4B2D-A791-D2BF43A7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F0A-9932-43BC-A626-E67EAE7A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Keep track of email addresses, twitter handles, etc.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</a:rPr>
              <a:t>Right now, we want to keep a list of blogs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There are many complicated ways to do this</a:t>
            </a:r>
            <a:endParaRPr lang="en-US" sz="40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6B0E5-E2EA-480E-8959-A7FCF450AB4A}"/>
              </a:ext>
            </a:extLst>
          </p:cNvPr>
          <p:cNvSpPr txBox="1"/>
          <p:nvPr/>
        </p:nvSpPr>
        <p:spPr>
          <a:xfrm>
            <a:off x="932872" y="3429000"/>
            <a:ext cx="7758545" cy="175432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ListMoz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basic untitled lists each with their own URL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Yeah, that’s it – I only found one simple list service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6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86F9-34C2-482E-BDF8-10873908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35B-AD57-420B-B33C-7ECAC3E3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One document, many writers</a:t>
            </a:r>
          </a:p>
          <a:p>
            <a:r>
              <a:rPr lang="en-US" dirty="0">
                <a:solidFill>
                  <a:srgbClr val="000000"/>
                </a:solidFill>
              </a:rPr>
              <a:t>Use it to work together and to collect information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Example: my technology guide -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http://bit.ly/quicktechguide</a:t>
            </a:r>
            <a:r>
              <a:rPr lang="en-US" dirty="0">
                <a:solidFill>
                  <a:srgbClr val="000000"/>
                </a:solidFill>
              </a:rPr>
              <a:t>  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774F3-9403-45FC-B990-52AA38B0A583}"/>
              </a:ext>
            </a:extLst>
          </p:cNvPr>
          <p:cNvSpPr txBox="1"/>
          <p:nvPr/>
        </p:nvSpPr>
        <p:spPr>
          <a:xfrm>
            <a:off x="930563" y="3602253"/>
            <a:ext cx="8377382" cy="206723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Google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Docs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‘Share’ button to share –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video instructions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Riseup Pad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Short-term collaborative documents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GitHub.com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code hosting, also hosts websites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MeetingWords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texts must be edited in 7 days or are deleted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StackEdit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markdown editor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8"/>
              </a:rPr>
              <a:t>Comparison of wiki hosting services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Wikipedia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6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9D34-2209-4238-BB8D-C8FC03EA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Lists…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1A8C-94F8-40A8-A51A-A5AD12D4F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https://www.downes.ca/post/72051/rd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59CCB-B1EB-45C7-8926-C10BA001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61" y="2403668"/>
            <a:ext cx="7664605" cy="4247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CFB787-00D1-4716-8712-87441505E561}"/>
              </a:ext>
            </a:extLst>
          </p:cNvPr>
          <p:cNvSpPr txBox="1"/>
          <p:nvPr/>
        </p:nvSpPr>
        <p:spPr>
          <a:xfrm>
            <a:off x="9301655" y="3279228"/>
            <a:ext cx="2052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embo" panose="020B0604020202020204" pitchFamily="18" charset="0"/>
              </a:rPr>
              <a:t>Hey,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mbo" panose="020B0604020202020204" pitchFamily="18" charset="0"/>
              </a:rPr>
              <a:t>anybody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embo" panose="020B0604020202020204" pitchFamily="18" charset="0"/>
              </a:rPr>
              <a:t> can make a list</a:t>
            </a:r>
          </a:p>
        </p:txBody>
      </p:sp>
    </p:spTree>
    <p:extLst>
      <p:ext uri="{BB962C8B-B14F-4D97-AF65-F5344CB8AC3E}">
        <p14:creationId xmlns:p14="http://schemas.microsoft.com/office/powerpoint/2010/main" val="3971777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084F-8FA4-4B2D-A791-D2BF43A7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Readers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F0A-9932-43BC-A626-E67EAE7A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blogs to read from the list of blogs</a:t>
            </a:r>
          </a:p>
          <a:p>
            <a:r>
              <a:rPr lang="en-US" dirty="0"/>
              <a:t>View them altogether in one place</a:t>
            </a:r>
          </a:p>
          <a:p>
            <a:r>
              <a:rPr lang="en-US" dirty="0"/>
              <a:t>Search by topic or hashtag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6B0E5-E2EA-480E-8959-A7FCF450AB4A}"/>
              </a:ext>
            </a:extLst>
          </p:cNvPr>
          <p:cNvSpPr txBox="1"/>
          <p:nvPr/>
        </p:nvSpPr>
        <p:spPr>
          <a:xfrm>
            <a:off x="923635" y="3872715"/>
            <a:ext cx="7758545" cy="175432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Feedly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click on the + at the left to add new feeds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The Old Reader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tier, 150 subscriptions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InoReader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tier - [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hints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NewsBlur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tier allows 64 subscriptions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Nextcloud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has a ‘News’ feed reader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Feed Informer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free, simple</a:t>
            </a:r>
          </a:p>
        </p:txBody>
      </p:sp>
    </p:spTree>
    <p:extLst>
      <p:ext uri="{BB962C8B-B14F-4D97-AF65-F5344CB8AC3E}">
        <p14:creationId xmlns:p14="http://schemas.microsoft.com/office/powerpoint/2010/main" val="380516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B3D4-A2F8-4F56-A907-2E527166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Subscribing to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10EC-199E-4F8B-9D37-19ED99FA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you can just use the blog address</a:t>
            </a:r>
          </a:p>
          <a:p>
            <a:r>
              <a:rPr lang="en-US" dirty="0"/>
              <a:t>But some services need </a:t>
            </a:r>
            <a:r>
              <a:rPr lang="en-US" i="1" dirty="0"/>
              <a:t>feed</a:t>
            </a:r>
            <a:r>
              <a:rPr lang="en-US" dirty="0"/>
              <a:t> </a:t>
            </a:r>
            <a:r>
              <a:rPr lang="en-US" i="1" dirty="0"/>
              <a:t>addresses</a:t>
            </a:r>
          </a:p>
          <a:p>
            <a:r>
              <a:rPr lang="en-US" dirty="0"/>
              <a:t>Look for the RSS icon, or use a feed-address service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3B115-9510-4A5D-96FD-646F4114EE9B}"/>
              </a:ext>
            </a:extLst>
          </p:cNvPr>
          <p:cNvSpPr txBox="1"/>
          <p:nvPr/>
        </p:nvSpPr>
        <p:spPr>
          <a:xfrm>
            <a:off x="946810" y="3429000"/>
            <a:ext cx="7758545" cy="190821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Common Feed Conversions: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WordPress: &lt;blog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&gt;/feed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Blogger: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&lt;blog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&gt;/feeds/posts/default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Find an RSS feed address for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almost any site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8AB49D8-B44B-4807-80C9-AACEC01B7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55" y="2913079"/>
            <a:ext cx="266414" cy="2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C9C3-1C4C-480D-A80B-C53FD435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ECCF-BEE7-4EED-AFCC-A7C87B17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3064"/>
          </a:xfrm>
        </p:spPr>
        <p:txBody>
          <a:bodyPr/>
          <a:lstStyle/>
          <a:p>
            <a:r>
              <a:rPr lang="en-US" dirty="0"/>
              <a:t>Responding is the best way to create community</a:t>
            </a:r>
          </a:p>
          <a:p>
            <a:r>
              <a:rPr lang="en-US" dirty="0"/>
              <a:t>A </a:t>
            </a:r>
            <a:r>
              <a:rPr lang="en-US" i="1" dirty="0"/>
              <a:t>decentralized</a:t>
            </a:r>
            <a:r>
              <a:rPr lang="en-US" dirty="0"/>
              <a:t> community means using your own space</a:t>
            </a:r>
          </a:p>
          <a:p>
            <a:r>
              <a:rPr lang="en-US" dirty="0"/>
              <a:t>Everything connects by means of 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9CC03-E61B-4AD1-9A44-83AEB1E0BBD0}"/>
              </a:ext>
            </a:extLst>
          </p:cNvPr>
          <p:cNvSpPr/>
          <p:nvPr/>
        </p:nvSpPr>
        <p:spPr>
          <a:xfrm>
            <a:off x="1118681" y="4455268"/>
            <a:ext cx="1809345" cy="924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B1096-5153-4DA5-A020-B0CDC84B61A9}"/>
              </a:ext>
            </a:extLst>
          </p:cNvPr>
          <p:cNvSpPr/>
          <p:nvPr/>
        </p:nvSpPr>
        <p:spPr>
          <a:xfrm>
            <a:off x="3595992" y="4455268"/>
            <a:ext cx="1809345" cy="924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read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7C627-9570-4092-8CAF-2546153AED7F}"/>
              </a:ext>
            </a:extLst>
          </p:cNvPr>
          <p:cNvSpPr/>
          <p:nvPr/>
        </p:nvSpPr>
        <p:spPr>
          <a:xfrm>
            <a:off x="6096000" y="4455268"/>
            <a:ext cx="1809345" cy="924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write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2B3709-B07D-4A3F-821C-0C067E9151AC}"/>
              </a:ext>
            </a:extLst>
          </p:cNvPr>
          <p:cNvSpPr/>
          <p:nvPr/>
        </p:nvSpPr>
        <p:spPr>
          <a:xfrm>
            <a:off x="2266545" y="3744539"/>
            <a:ext cx="4795736" cy="701001"/>
          </a:xfrm>
          <a:custGeom>
            <a:avLst/>
            <a:gdLst>
              <a:gd name="connsiteX0" fmla="*/ 4795736 w 4795736"/>
              <a:gd name="connsiteY0" fmla="*/ 701001 h 701001"/>
              <a:gd name="connsiteX1" fmla="*/ 1964987 w 4795736"/>
              <a:gd name="connsiteY1" fmla="*/ 610 h 701001"/>
              <a:gd name="connsiteX2" fmla="*/ 0 w 4795736"/>
              <a:gd name="connsiteY2" fmla="*/ 603725 h 7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736" h="701001">
                <a:moveTo>
                  <a:pt x="4795736" y="701001"/>
                </a:moveTo>
                <a:cubicBezTo>
                  <a:pt x="3780006" y="358912"/>
                  <a:pt x="2764276" y="16823"/>
                  <a:pt x="1964987" y="610"/>
                </a:cubicBezTo>
                <a:cubicBezTo>
                  <a:pt x="1165698" y="-15603"/>
                  <a:pt x="582849" y="294061"/>
                  <a:pt x="0" y="603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D6B0E0-EF0B-4ADE-AB0B-37B8D0008EA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106613" y="4348264"/>
            <a:ext cx="159932" cy="10700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FC97B1-F176-4C50-8545-CB10753FFC0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28026" y="4917332"/>
            <a:ext cx="667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256C86-1F57-4D44-AC6C-D9D22486987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5405337" y="4917332"/>
            <a:ext cx="690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5513B4-19B1-4871-9FB5-AEEDCABB9586}"/>
              </a:ext>
            </a:extLst>
          </p:cNvPr>
          <p:cNvSpPr txBox="1"/>
          <p:nvPr/>
        </p:nvSpPr>
        <p:spPr>
          <a:xfrm>
            <a:off x="6096000" y="3814199"/>
            <a:ext cx="272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Link back to what they wrote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C868A5-8AFC-406E-BD6F-0C3B2BFB489E}"/>
              </a:ext>
            </a:extLst>
          </p:cNvPr>
          <p:cNvCxnSpPr>
            <a:stCxn id="6" idx="3"/>
          </p:cNvCxnSpPr>
          <p:nvPr/>
        </p:nvCxnSpPr>
        <p:spPr>
          <a:xfrm>
            <a:off x="7905345" y="4917332"/>
            <a:ext cx="667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C1117C7-FEBF-4965-8FB8-9864D4548641}"/>
              </a:ext>
            </a:extLst>
          </p:cNvPr>
          <p:cNvSpPr txBox="1"/>
          <p:nvPr/>
        </p:nvSpPr>
        <p:spPr>
          <a:xfrm>
            <a:off x="8503920" y="3745149"/>
            <a:ext cx="13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1FE9CD-FF1D-4E54-BB50-115877823BD9}"/>
              </a:ext>
            </a:extLst>
          </p:cNvPr>
          <p:cNvSpPr txBox="1"/>
          <p:nvPr/>
        </p:nvSpPr>
        <p:spPr>
          <a:xfrm>
            <a:off x="895349" y="5932089"/>
            <a:ext cx="700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The W3C </a:t>
            </a:r>
            <a:r>
              <a:rPr lang="en-US" sz="1400" dirty="0">
                <a:hlinkClick r:id="rId2"/>
              </a:rPr>
              <a:t>WebMention</a:t>
            </a:r>
            <a:r>
              <a:rPr lang="en-US" sz="1400" dirty="0"/>
              <a:t> protocol is an attempt to automate this</a:t>
            </a:r>
          </a:p>
        </p:txBody>
      </p:sp>
    </p:spTree>
    <p:extLst>
      <p:ext uri="{BB962C8B-B14F-4D97-AF65-F5344CB8AC3E}">
        <p14:creationId xmlns:p14="http://schemas.microsoft.com/office/powerpoint/2010/main" val="356575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D64D-3D3B-40DB-8058-6199A00C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Respond - </a:t>
            </a:r>
            <a:r>
              <a:rPr lang="en-US" dirty="0" err="1"/>
              <a:t>SharingOptions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65244-9040-4C1D-AAF3-89207C2A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4465320" cy="21765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3E387-2821-4C6D-A506-B9EC2387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492759"/>
            <a:ext cx="4048125" cy="14001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BF713-6F33-423E-93CD-BBDCAAE1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35" y="1690688"/>
            <a:ext cx="2192542" cy="38519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1C0D8E-2D5A-440A-A6AD-6037D2D46A5A}"/>
              </a:ext>
            </a:extLst>
          </p:cNvPr>
          <p:cNvSpPr txBox="1"/>
          <p:nvPr/>
        </p:nvSpPr>
        <p:spPr>
          <a:xfrm>
            <a:off x="712468" y="3879423"/>
            <a:ext cx="144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</a:rPr>
              <a:t>Feedly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4AE06-C6C4-402E-9527-B615936FCE24}"/>
              </a:ext>
            </a:extLst>
          </p:cNvPr>
          <p:cNvSpPr txBox="1"/>
          <p:nvPr/>
        </p:nvSpPr>
        <p:spPr>
          <a:xfrm>
            <a:off x="712468" y="5948972"/>
            <a:ext cx="18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The Old Reader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3C45E-141A-45CB-8F8F-95CA2B7503C2}"/>
              </a:ext>
            </a:extLst>
          </p:cNvPr>
          <p:cNvSpPr txBox="1"/>
          <p:nvPr/>
        </p:nvSpPr>
        <p:spPr>
          <a:xfrm>
            <a:off x="6184218" y="5692879"/>
            <a:ext cx="24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Feedly</a:t>
            </a:r>
            <a:r>
              <a:rPr lang="en-US" dirty="0"/>
              <a:t> on my phone</a:t>
            </a:r>
          </a:p>
        </p:txBody>
      </p:sp>
    </p:spTree>
    <p:extLst>
      <p:ext uri="{BB962C8B-B14F-4D97-AF65-F5344CB8AC3E}">
        <p14:creationId xmlns:p14="http://schemas.microsoft.com/office/powerpoint/2010/main" val="281841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CBDD-8C76-4363-94BA-840A3800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9FD2-9C05-403D-AD3F-621C4692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content from one platform to another </a:t>
            </a:r>
          </a:p>
          <a:p>
            <a:r>
              <a:rPr lang="en-US" dirty="0"/>
              <a:t>Some specialized, other generalized</a:t>
            </a:r>
          </a:p>
          <a:p>
            <a:r>
              <a:rPr lang="en-US" dirty="0"/>
              <a:t>Not always easy but very convenient</a:t>
            </a:r>
          </a:p>
          <a:p>
            <a:r>
              <a:rPr lang="en-US" dirty="0"/>
              <a:t>Sometimes called ‘workflow’ or ‘agent’ apps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32E3B-AC3E-4EF6-9642-1DB15081DF69}"/>
              </a:ext>
            </a:extLst>
          </p:cNvPr>
          <p:cNvSpPr txBox="1"/>
          <p:nvPr/>
        </p:nvSpPr>
        <p:spPr>
          <a:xfrm>
            <a:off x="955166" y="4001294"/>
            <a:ext cx="7758545" cy="203132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IFTTT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numerous apps and services connected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Zapier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very limited free plan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dlvr.it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limited free plan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Automate.io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focused to business applications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There are also desktop applications, like Microsoft Flow, or Open Source software to run in the cloud, like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6"/>
              </a:rPr>
              <a:t>Hugginn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5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ow to Tweet">
            <a:extLst>
              <a:ext uri="{FF2B5EF4-FFF2-40B4-BE49-F238E27FC236}">
                <a16:creationId xmlns:a16="http://schemas.microsoft.com/office/drawing/2014/main" id="{66B1F38F-AA87-484B-BFED-EC8FA92E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6" y="3716193"/>
            <a:ext cx="570686" cy="5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| Tumblr">
            <a:extLst>
              <a:ext uri="{FF2B5EF4-FFF2-40B4-BE49-F238E27FC236}">
                <a16:creationId xmlns:a16="http://schemas.microsoft.com/office/drawing/2014/main" id="{1E322E91-F3EA-4556-95EB-FFC0F899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74" y="4604487"/>
            <a:ext cx="1080420" cy="10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cket (@Pocket) | Twitter">
            <a:extLst>
              <a:ext uri="{FF2B5EF4-FFF2-40B4-BE49-F238E27FC236}">
                <a16:creationId xmlns:a16="http://schemas.microsoft.com/office/drawing/2014/main" id="{18E7C693-BA73-4311-90C7-4D80C529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7" y="5516492"/>
            <a:ext cx="570685" cy="5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2639B-3F4C-46E0-A1EB-9CF56132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Recipes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B0B5A-DF5E-4A81-9D03-66D72F62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925" y="2109106"/>
            <a:ext cx="2181362" cy="98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9C4BE-D780-48A4-8EA7-881709F68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959" y="1453782"/>
            <a:ext cx="2002971" cy="695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A251D-36D3-4330-BAF6-713524522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58" y="2149258"/>
            <a:ext cx="2002972" cy="90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CB09E-DEF9-48C5-9D79-18D97C958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707" y="1655099"/>
            <a:ext cx="1991144" cy="908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2B4812-736F-4A97-89B6-D157151F1F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958" y="3461917"/>
            <a:ext cx="2002971" cy="70527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AD244-F342-4109-A587-6FAD1F0E31BD}"/>
              </a:ext>
            </a:extLst>
          </p:cNvPr>
          <p:cNvCxnSpPr>
            <a:stCxn id="5" idx="3"/>
          </p:cNvCxnSpPr>
          <p:nvPr/>
        </p:nvCxnSpPr>
        <p:spPr>
          <a:xfrm flipV="1">
            <a:off x="3592287" y="2149258"/>
            <a:ext cx="1802671" cy="45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0C4145-96ED-49D6-B94A-2E5FA097553B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3592287" y="2603266"/>
            <a:ext cx="1802671" cy="121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DE898-0902-4324-9FF5-1B7D1EEFB530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7397930" y="2109106"/>
            <a:ext cx="1582777" cy="49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02DBF50-67C9-40DC-BCFD-47786B74ED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0925" y="5038000"/>
            <a:ext cx="2181362" cy="2133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C6A13D-AF28-4D7E-844C-298233D5E0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925" y="5251394"/>
            <a:ext cx="1007630" cy="227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A206E4-43C9-4270-890B-314820E4EB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4958" y="4996272"/>
            <a:ext cx="2002971" cy="2551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24F8C2-35E8-4995-BC54-2AB9735AD8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4957" y="5251393"/>
            <a:ext cx="2002971" cy="2650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06389A-DADF-42D3-B03E-DBFE8129DE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4956" y="5516492"/>
            <a:ext cx="2002972" cy="676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05A11F-33E2-489B-B113-FF70261072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2391" y="5977843"/>
            <a:ext cx="165538" cy="2052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1CCC59-A1AB-4C2D-B4A2-6AB44ED730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0707" y="4987782"/>
            <a:ext cx="1991144" cy="73570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A24278-FC7F-476F-AF67-2F4F65D3ACCF}"/>
              </a:ext>
            </a:extLst>
          </p:cNvPr>
          <p:cNvCxnSpPr>
            <a:stCxn id="21" idx="3"/>
          </p:cNvCxnSpPr>
          <p:nvPr/>
        </p:nvCxnSpPr>
        <p:spPr>
          <a:xfrm>
            <a:off x="3592287" y="5144697"/>
            <a:ext cx="1802668" cy="37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E192C8-E647-44DC-A998-64C990127441}"/>
              </a:ext>
            </a:extLst>
          </p:cNvPr>
          <p:cNvCxnSpPr>
            <a:stCxn id="29" idx="3"/>
            <a:endCxn id="33" idx="1"/>
          </p:cNvCxnSpPr>
          <p:nvPr/>
        </p:nvCxnSpPr>
        <p:spPr>
          <a:xfrm flipV="1">
            <a:off x="7397928" y="5355636"/>
            <a:ext cx="1582779" cy="49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2CD66A-455F-4633-B15F-E503F4D8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4" y="5060677"/>
            <a:ext cx="430618" cy="3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ickr (@Flickr) | Twitter">
            <a:extLst>
              <a:ext uri="{FF2B5EF4-FFF2-40B4-BE49-F238E27FC236}">
                <a16:creationId xmlns:a16="http://schemas.microsoft.com/office/drawing/2014/main" id="{A8E9841C-9719-4E03-8E4E-EA47D8B7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5" y="2387956"/>
            <a:ext cx="430617" cy="4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113820-FEB8-43F7-86A1-93C1C17B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9" y="1598955"/>
            <a:ext cx="366220" cy="3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mail vs Outlook: What's the Best (Free) Email Service?">
            <a:extLst>
              <a:ext uri="{FF2B5EF4-FFF2-40B4-BE49-F238E27FC236}">
                <a16:creationId xmlns:a16="http://schemas.microsoft.com/office/drawing/2014/main" id="{FB74DC1E-44BA-40E0-84D7-1D2789AB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83" y="1629578"/>
            <a:ext cx="741149" cy="3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4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F7D9-DB87-471C-AEA1-97172BD3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8B63-0952-4F3D-A63D-3D91F525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Show that you understand what they’re saying</a:t>
            </a:r>
          </a:p>
          <a:p>
            <a:pPr lvl="1"/>
            <a:r>
              <a:rPr lang="en-US" dirty="0"/>
              <a:t>Restate their argument or main point in your own words</a:t>
            </a:r>
          </a:p>
          <a:p>
            <a:pPr lvl="1"/>
            <a:r>
              <a:rPr lang="en-US" dirty="0"/>
              <a:t>Offer an example or something from your own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something to what they’ve contributed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59501-208F-4F65-BFED-C699A7F3734F}"/>
              </a:ext>
            </a:extLst>
          </p:cNvPr>
          <p:cNvSpPr txBox="1"/>
          <p:nvPr/>
        </p:nvSpPr>
        <p:spPr>
          <a:xfrm>
            <a:off x="923635" y="3872715"/>
            <a:ext cx="7758545" cy="193899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process, in detail</a:t>
            </a:r>
            <a:r>
              <a:rPr lang="en-US" sz="2000" b="0" i="0" strike="noStrike" dirty="0">
                <a:effectLst/>
                <a:latin typeface="Arial" panose="020B0604020202020204" pitchFamily="34" charset="0"/>
              </a:rPr>
              <a:t> – from Hunter College</a:t>
            </a:r>
            <a:endParaRPr lang="en-US" sz="2000" b="0" i="0" strike="noStrike" dirty="0"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Traps to avoid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like spamming, rambling, nonsense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Eventually, you can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new things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the community by responding to things (news, events, commentary) outside your community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4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1134-9978-4D9E-8C10-4A82A64A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Idea: Working Out Loud</a:t>
            </a:r>
          </a:p>
        </p:txBody>
      </p:sp>
      <p:pic>
        <p:nvPicPr>
          <p:cNvPr id="4" name="Google Shape;355;p51">
            <a:extLst>
              <a:ext uri="{FF2B5EF4-FFF2-40B4-BE49-F238E27FC236}">
                <a16:creationId xmlns:a16="http://schemas.microsoft.com/office/drawing/2014/main" id="{E80B7C3F-4C25-4D0C-9DAE-6F0DBFDC0B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563" y="1893724"/>
            <a:ext cx="8602627" cy="415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42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F7D9-DB87-471C-AEA1-97172BD3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8B63-0952-4F3D-A63D-3D91F525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 example of what they’re saying</a:t>
            </a:r>
          </a:p>
          <a:p>
            <a:r>
              <a:rPr lang="en-US" dirty="0"/>
              <a:t>Offer an explanation for what they’re describing</a:t>
            </a:r>
          </a:p>
          <a:p>
            <a:r>
              <a:rPr lang="en-US" dirty="0"/>
              <a:t>Argue against something they’ve said</a:t>
            </a:r>
          </a:p>
          <a:p>
            <a:r>
              <a:rPr lang="en-US" dirty="0"/>
              <a:t>Compare what they’ve said with what someone else has said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59501-208F-4F65-BFED-C699A7F3734F}"/>
              </a:ext>
            </a:extLst>
          </p:cNvPr>
          <p:cNvSpPr txBox="1"/>
          <p:nvPr/>
        </p:nvSpPr>
        <p:spPr>
          <a:xfrm>
            <a:off x="838200" y="4123857"/>
            <a:ext cx="7758545" cy="221599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How to Be Heard</a:t>
            </a:r>
            <a:r>
              <a:rPr lang="en-US" sz="2000" b="0" i="0" strike="noStrike" dirty="0">
                <a:effectLst/>
                <a:latin typeface="Arial" panose="020B0604020202020204" pitchFamily="34" charset="0"/>
              </a:rPr>
              <a:t> – by me</a:t>
            </a:r>
            <a:endParaRPr lang="en-US" sz="2000" b="0" i="0" strike="noStrike" dirty="0"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How to Write Articles and Essays Quickly and Expertly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also by me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It isn’t about getting page views or retweets of likes – it’s about whether you’ve said something worthwhile enough to continue the conversation (but also – it’s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OK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is no one responds)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3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89F6-BAC8-40E9-9AE3-36FF7B8D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32,435 Examples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C05A52-A13F-4407-AB08-C7CF80A54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451" y="1690688"/>
            <a:ext cx="886719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343D1-9F1D-4780-BE97-9578C3CAB95B}"/>
              </a:ext>
            </a:extLst>
          </p:cNvPr>
          <p:cNvSpPr txBox="1"/>
          <p:nvPr/>
        </p:nvSpPr>
        <p:spPr>
          <a:xfrm>
            <a:off x="838200" y="631190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https://www.downes.ca/post/72044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657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A84-BFD3-4704-B56C-78B88392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Wait! Isn’t this 20-year Old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7F05-F921-412D-9905-E06C8752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Well… yes it is</a:t>
            </a:r>
          </a:p>
          <a:p>
            <a:r>
              <a:rPr lang="en-US" dirty="0"/>
              <a:t>Most of the newer technology is </a:t>
            </a:r>
            <a:r>
              <a:rPr lang="en-US" i="1" dirty="0"/>
              <a:t>centralized</a:t>
            </a:r>
            <a:endParaRPr lang="en-US" dirty="0"/>
          </a:p>
          <a:p>
            <a:r>
              <a:rPr lang="en-US" dirty="0"/>
              <a:t>And that’s a big problem:</a:t>
            </a:r>
          </a:p>
          <a:p>
            <a:pPr lvl="1"/>
            <a:r>
              <a:rPr lang="en-US" sz="2800" dirty="0"/>
              <a:t>It’s really hard to share our sources and connections</a:t>
            </a:r>
          </a:p>
          <a:p>
            <a:pPr lvl="1"/>
            <a:r>
              <a:rPr lang="en-US" sz="2800" dirty="0"/>
              <a:t>We’re all stuck using the same recommenders</a:t>
            </a:r>
          </a:p>
          <a:p>
            <a:pPr lvl="1"/>
            <a:r>
              <a:rPr lang="en-US" sz="2800" dirty="0"/>
              <a:t>Companies are tracking us and selling data</a:t>
            </a:r>
          </a:p>
          <a:p>
            <a:pPr lvl="1"/>
            <a:r>
              <a:rPr lang="en-US" sz="2800" dirty="0"/>
              <a:t>We are constantly fed advertisements and </a:t>
            </a:r>
            <a:r>
              <a:rPr lang="en-US" sz="2800" dirty="0" err="1"/>
              <a:t>poromotions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00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9E92-D50E-446E-9C11-D00B43AE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55EA-114D-4CCF-96B8-3B83AEEC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have a wide range of media we can create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F1B0D-5EA9-4AF0-9195-9FEAC3EA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01" y="2444116"/>
            <a:ext cx="2505523" cy="3732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163FE-A7BA-439F-AC4B-106847CF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963" y="2501265"/>
            <a:ext cx="2505524" cy="37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F897-C06F-4F1B-8BD5-C5817988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 and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0156-63BB-4937-8E51-8B4EB5E31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serve as a resource in their own right</a:t>
            </a:r>
          </a:p>
          <a:p>
            <a:r>
              <a:rPr lang="en-US" dirty="0"/>
              <a:t>Used to illustrate articles, blog posts, slide shows, etc.</a:t>
            </a:r>
          </a:p>
          <a:p>
            <a:r>
              <a:rPr lang="en-US" dirty="0"/>
              <a:t>Copyright applies, and use is limited to fair use or fair dealing.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C1B6C-A68F-4387-8433-C124A6A47966}"/>
              </a:ext>
            </a:extLst>
          </p:cNvPr>
          <p:cNvSpPr txBox="1"/>
          <p:nvPr/>
        </p:nvSpPr>
        <p:spPr>
          <a:xfrm>
            <a:off x="838200" y="3429000"/>
            <a:ext cx="7758545" cy="256480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Flickr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upload and share photos, create albums and collections, search by tag or license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Imgur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upload photos, community votes up or down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Deviant 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Focuses on original art</a:t>
            </a:r>
          </a:p>
          <a:p>
            <a:pPr marL="285750" indent="-2857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Google Photos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share photos and folders, create link to share</a:t>
            </a: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(Note: Instagram is an additional option, but not appropriate for online courses and events).</a:t>
            </a:r>
            <a:endParaRPr lang="en-US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Resource: Wikipedia list of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photo sharing websites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83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F897-C06F-4F1B-8BD5-C5817988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 and Fair Dealing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0156-63BB-4937-8E51-8B4EB5E3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6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Copyrighted content (i.e., not open content) can reused depending on:</a:t>
            </a:r>
          </a:p>
          <a:p>
            <a:pPr lvl="1"/>
            <a:r>
              <a:rPr lang="en-US" dirty="0"/>
              <a:t>the purpose and character of your use – is it transformative? Is it educational, or commentary, or satire?</a:t>
            </a:r>
          </a:p>
          <a:p>
            <a:pPr lvl="1"/>
            <a:r>
              <a:rPr lang="en-US" dirty="0"/>
              <a:t>the nature of the copyrighted work – the scope for sharing is more limited for works of fiction and unpublished work</a:t>
            </a:r>
          </a:p>
          <a:p>
            <a:pPr lvl="1"/>
            <a:r>
              <a:rPr lang="en-US" dirty="0"/>
              <a:t>the amount and substantiality of the portion used, and</a:t>
            </a:r>
          </a:p>
          <a:p>
            <a:pPr lvl="1"/>
            <a:r>
              <a:rPr lang="en-US" dirty="0"/>
              <a:t>the effect of the use upon the potential market.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8679-1534-4A81-8C6D-15B96EC6D33F}"/>
              </a:ext>
            </a:extLst>
          </p:cNvPr>
          <p:cNvSpPr txBox="1"/>
          <p:nvPr/>
        </p:nvSpPr>
        <p:spPr>
          <a:xfrm>
            <a:off x="963930" y="5026977"/>
            <a:ext cx="7758545" cy="120032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Measuring Fair use – The Four Factors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Stanford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Fair Dealing and Other copyright exceptions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UK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European Copyright Directive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see esp. Section 24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Complying With Article 17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of the EU Copyright Directive</a:t>
            </a:r>
          </a:p>
        </p:txBody>
      </p:sp>
    </p:spTree>
    <p:extLst>
      <p:ext uri="{BB962C8B-B14F-4D97-AF65-F5344CB8AC3E}">
        <p14:creationId xmlns:p14="http://schemas.microsoft.com/office/powerpoint/2010/main" val="4248859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F897-C06F-4F1B-8BD5-C5817988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and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0156-63BB-4937-8E51-8B4EB5E3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" y="1586914"/>
            <a:ext cx="10515600" cy="3066415"/>
          </a:xfrm>
        </p:spPr>
        <p:txBody>
          <a:bodyPr>
            <a:normAutofit/>
          </a:bodyPr>
          <a:lstStyle/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Most online conferencing systems have a mechanism to share slide presentations</a:t>
            </a: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A good medium for live presentations</a:t>
            </a: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Present visual content for people to read at their leisure.</a:t>
            </a:r>
            <a:endParaRPr lang="en-US" sz="2800" dirty="0">
              <a:effectLst/>
            </a:endParaRP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8679-1534-4A81-8C6D-15B96EC6D33F}"/>
              </a:ext>
            </a:extLst>
          </p:cNvPr>
          <p:cNvSpPr txBox="1"/>
          <p:nvPr/>
        </p:nvSpPr>
        <p:spPr>
          <a:xfrm>
            <a:off x="929640" y="3429000"/>
            <a:ext cx="7758545" cy="258532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Google Slides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part of Google Docs; cloud-based slide hosting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Slides.com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cloud editor plus slides hosting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Zoho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 Show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online slide editor, allows collaborative editing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Emaze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automated generation, visual effects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Prezi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dynamic/non-linear presentations, could customize templates (free or premium)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7"/>
              </a:rPr>
              <a:t>SlideShare.net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large body of shared slide presentations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Genial.ly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interactive content platform - presentations, infographics, dossiers, video presentations,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eposters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quizzes [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About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73784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9FFD-2053-4168-9831-2F319956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Tip: Use Design Tools to Make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0D3EB-251D-457F-87A3-2BA2FB45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14475"/>
            <a:ext cx="3059430" cy="21296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AF70E2-DF11-4C5A-8542-6E2A7C16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52" y="1514474"/>
            <a:ext cx="3311728" cy="18345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D5CDB-7F4C-4735-A6DE-042F026B28A2}"/>
              </a:ext>
            </a:extLst>
          </p:cNvPr>
          <p:cNvSpPr txBox="1"/>
          <p:nvPr/>
        </p:nvSpPr>
        <p:spPr>
          <a:xfrm>
            <a:off x="838200" y="3943782"/>
            <a:ext cx="60979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Canva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makes flyers, posters,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etc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Guides: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Edublogger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Padlet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--  makes boards, documents, and webpages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Piktochart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-- presentations, posters, interactions (makes you do a survey when you start, just say “no thanks” to it)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Mindmeister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concept mapping tool with group editing and conversations. 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Miro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for collaborative idea generation and visual feedback (formerly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RealTimeBoard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Google Slides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useful for simple diagrams (export to various formats) 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1"/>
              </a:rPr>
              <a:t>Visme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create  presentations, infographics, documents, videos, graphics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2"/>
              </a:rPr>
              <a:t>LucidChart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collaborative whiteboard charts - free tier three charts only - [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3"/>
              </a:rPr>
              <a:t>Guides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Google Drawing -- useful for simple diagrams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4"/>
              </a:rPr>
              <a:t>Mural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digital workspace for visual collaboration (like Miro)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5"/>
              </a:rPr>
              <a:t>Genial.ly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Create presentations, infographics</a:t>
            </a:r>
          </a:p>
          <a:p>
            <a:pPr marL="171450" indent="-17145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6"/>
              </a:rPr>
              <a:t>app.diagrams.net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formerly draw.io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7B748D-6282-43A6-959D-49ED3B2B3F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2541" y="1514474"/>
            <a:ext cx="3644367" cy="23260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A85531-154B-48B3-8EAB-11160B85C708}"/>
              </a:ext>
            </a:extLst>
          </p:cNvPr>
          <p:cNvSpPr txBox="1"/>
          <p:nvPr/>
        </p:nvSpPr>
        <p:spPr>
          <a:xfrm>
            <a:off x="9921240" y="3759116"/>
            <a:ext cx="1601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6"/>
              </a:rPr>
              <a:t>app.diagrams.net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F263E-E630-4E91-8CA1-C4E3D5DBC52D}"/>
              </a:ext>
            </a:extLst>
          </p:cNvPr>
          <p:cNvSpPr txBox="1"/>
          <p:nvPr/>
        </p:nvSpPr>
        <p:spPr>
          <a:xfrm>
            <a:off x="7645418" y="4312474"/>
            <a:ext cx="3877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Bembo" panose="020B0604020202020204" pitchFamily="18" charset="0"/>
              </a:rPr>
              <a:t>I create the diagram using the tool then copy it with a clipping tool</a:t>
            </a:r>
          </a:p>
        </p:txBody>
      </p:sp>
    </p:spTree>
    <p:extLst>
      <p:ext uri="{BB962C8B-B14F-4D97-AF65-F5344CB8AC3E}">
        <p14:creationId xmlns:p14="http://schemas.microsoft.com/office/powerpoint/2010/main" val="249736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D4B-B4E0-4D84-B037-41BB1750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Content in INTED2021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A0AFA-A400-40CE-B5CF-7CC70221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3797"/>
            <a:ext cx="738939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4DB3D-2AC6-4C93-9AE1-6CFE96CEA59F}"/>
              </a:ext>
            </a:extLst>
          </p:cNvPr>
          <p:cNvSpPr txBox="1"/>
          <p:nvPr/>
        </p:nvSpPr>
        <p:spPr>
          <a:xfrm>
            <a:off x="728663" y="617696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https://iated.org/concrete3/tracks_overview.php?event_id=39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257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D4B-B4E0-4D84-B037-41BB1750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 INTED2021 Session Hashtags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4DB3D-2AC6-4C93-9AE1-6CFE96CEA59F}"/>
              </a:ext>
            </a:extLst>
          </p:cNvPr>
          <p:cNvSpPr txBox="1"/>
          <p:nvPr/>
        </p:nvSpPr>
        <p:spPr>
          <a:xfrm>
            <a:off x="981075" y="6123543"/>
            <a:ext cx="8723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https://iated.org/concrete3/view_virtual_online.php?paper_id=87694&amp;type=slides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B6CA3-14A4-4FA6-A9CB-8C0422E9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690688"/>
            <a:ext cx="6572250" cy="32099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CA000-0178-48AF-8AA6-BB30C33111C8}"/>
              </a:ext>
            </a:extLst>
          </p:cNvPr>
          <p:cNvSpPr txBox="1"/>
          <p:nvPr/>
        </p:nvSpPr>
        <p:spPr>
          <a:xfrm>
            <a:off x="5995035" y="5167312"/>
            <a:ext cx="499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#INTED2021-87694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BA805A-1A51-45E2-BDC3-FCD09224B41C}"/>
              </a:ext>
            </a:extLst>
          </p:cNvPr>
          <p:cNvCxnSpPr>
            <a:cxnSpLocks/>
          </p:cNvCxnSpPr>
          <p:nvPr/>
        </p:nvCxnSpPr>
        <p:spPr>
          <a:xfrm>
            <a:off x="4903470" y="2091690"/>
            <a:ext cx="2331720" cy="307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E725-0A2C-4D94-90FD-2F3421FC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Decentralized?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9D76-4FA0-42E0-A84A-66C5AA7B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Continues to work even if parts break down</a:t>
            </a:r>
          </a:p>
          <a:p>
            <a:r>
              <a:rPr lang="en-US" dirty="0"/>
              <a:t>Eliminates bottlenecks and therefore high costs</a:t>
            </a:r>
          </a:p>
          <a:p>
            <a:r>
              <a:rPr lang="en-US" dirty="0"/>
              <a:t>Can work with any sized cohort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71E90-3C5A-4370-B2E8-12AB2AECD162}"/>
              </a:ext>
            </a:extLst>
          </p:cNvPr>
          <p:cNvSpPr txBox="1"/>
          <p:nvPr/>
        </p:nvSpPr>
        <p:spPr>
          <a:xfrm>
            <a:off x="838200" y="4552444"/>
            <a:ext cx="9220200" cy="132343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Decentralized Social Networks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Tulane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Social Networks Are the Next Big Decentralization Opportunity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CoinDesk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Future Learning in an Advanced Decentralized Learning Ecosystem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by me</a:t>
            </a: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Decentralized Modeling and Decentralized Thinking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Mitch Resnick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2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0562-926A-458A-8B01-1FAA00AD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Community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88A6-ED9D-449C-A017-00C33171EFAA}"/>
              </a:ext>
            </a:extLst>
          </p:cNvPr>
          <p:cNvSpPr txBox="1"/>
          <p:nvPr/>
        </p:nvSpPr>
        <p:spPr>
          <a:xfrm>
            <a:off x="963930" y="2812415"/>
            <a:ext cx="7758545" cy="175432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Google Calendar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subscribe to different calendars; make your own -- [Instructions: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video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Outlook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Microsoft’s service also provides calendar functionality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Nextcloud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productivity suite featuring built-in calendar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Any.do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It's the easiest way to stay organized and get more done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Doodle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use a poll to set a meeting time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F22BD3-07BB-4D35-96CB-3BB04421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690688"/>
            <a:ext cx="10515600" cy="224345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Shared calendars are helpful but not mandatory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Create your own contents or use others’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1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0562-926A-458A-8B01-1FAA00AD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Community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88A6-ED9D-449C-A017-00C33171EFAA}"/>
              </a:ext>
            </a:extLst>
          </p:cNvPr>
          <p:cNvSpPr txBox="1"/>
          <p:nvPr/>
        </p:nvSpPr>
        <p:spPr>
          <a:xfrm>
            <a:off x="963930" y="2834522"/>
            <a:ext cx="10058400" cy="357020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Zoom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software designed exclusively for video conferencing, with breakout rooms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Google Hangouts Meet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Part of G Suite - [Instructions: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video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TurboMeet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Chrome extension]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Microsoft Teams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communication and collaboration platform that’s part of Office 365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Big Blue Button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 open source conferencing tool [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instructions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Jitsi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free and open source video conferencing with built-in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etherpad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collaboration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Whereby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WebRTC-based in-browser video conferencing for small groups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1"/>
              </a:rPr>
              <a:t>Skype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one-to-one and group video conferencing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Cisco 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2"/>
              </a:rPr>
              <a:t>Webex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2"/>
              </a:rPr>
              <a:t> Personal Account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Covid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outbreak special only)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3"/>
              </a:rPr>
              <a:t>Discord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VoIP, text, and video chat, can be used in a browser [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4"/>
              </a:rPr>
              <a:t>Description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5"/>
              </a:rPr>
              <a:t>Instructions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6"/>
              </a:rPr>
              <a:t>tips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7"/>
              </a:rPr>
              <a:t>Server List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[Advice: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8"/>
              </a:rPr>
              <a:t>basics of online meetings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9"/>
              </a:rPr>
              <a:t>virtual peer assists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F22BD3-07BB-4D35-96CB-3BB04421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690688"/>
            <a:ext cx="10515600" cy="160337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More than ever we have choices</a:t>
            </a: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Don’t wait – just start hosting and joining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30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0562-926A-458A-8B01-1FAA00AD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Live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88A6-ED9D-449C-A017-00C33171EFAA}"/>
              </a:ext>
            </a:extLst>
          </p:cNvPr>
          <p:cNvSpPr txBox="1"/>
          <p:nvPr/>
        </p:nvSpPr>
        <p:spPr>
          <a:xfrm>
            <a:off x="986790" y="3210242"/>
            <a:ext cx="8248650" cy="301621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OBS: Open Broadcaster Software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YouTube Live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Loom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-- Guides: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Kathleen Morris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Screencastify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Screencast-o-</a:t>
            </a: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matic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Google extension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Zoom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record video conferences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9"/>
              </a:rPr>
              <a:t>Twitch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most often used to record games, but is a general purpose tool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0"/>
              </a:rPr>
              <a:t>ShowMe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record whiteboard (on tablet) and large repository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11"/>
              </a:rPr>
              <a:t>lipgrid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Recording and sharing short videos together.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Resource: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Introduction to OBS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by me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8130CB-8649-461D-9C96-CC384D83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51932"/>
            <a:ext cx="10515600" cy="306641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Capture discussions, demonstrations, events</a:t>
            </a:r>
          </a:p>
          <a:p>
            <a:pPr lvl="1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Widely used today to broadcast (sometimes live) events, video </a:t>
            </a:r>
            <a:r>
              <a:rPr lang="en-US" sz="2800" dirty="0">
                <a:solidFill>
                  <a:srgbClr val="000000"/>
                </a:solidFill>
              </a:rPr>
              <a:t>games, meetings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66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EB70-3DC6-41C1-A3D7-BA50E745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This Can Be Shared in RSS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8AF32-9648-4B08-9CF8-80244136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feed reader, submit YouTube channel address</a:t>
            </a:r>
          </a:p>
          <a:p>
            <a:r>
              <a:rPr lang="en-US" dirty="0"/>
              <a:t>In SlideShare, use the person’s individual page (RSS icon at bottom)</a:t>
            </a:r>
          </a:p>
          <a:p>
            <a:r>
              <a:rPr lang="en-US" dirty="0"/>
              <a:t>In general: if it does </a:t>
            </a:r>
            <a:r>
              <a:rPr lang="en-US" i="1" dirty="0"/>
              <a:t>not</a:t>
            </a:r>
            <a:r>
              <a:rPr lang="en-US" dirty="0"/>
              <a:t> provide easy content sharing, don’t use it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30CF5-63A7-4FC0-BBD5-3894A0841EA8}"/>
              </a:ext>
            </a:extLst>
          </p:cNvPr>
          <p:cNvSpPr txBox="1"/>
          <p:nvPr/>
        </p:nvSpPr>
        <p:spPr>
          <a:xfrm>
            <a:off x="963930" y="3681631"/>
            <a:ext cx="7758545" cy="120032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How to get an RSS Feed for a YouTube Channel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instructions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Get RSS From Twitter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Reddit thread (and lesson why not to depend on centralized services)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Four popular ways to use RSS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Zapier</a:t>
            </a:r>
          </a:p>
        </p:txBody>
      </p:sp>
    </p:spTree>
    <p:extLst>
      <p:ext uri="{BB962C8B-B14F-4D97-AF65-F5344CB8AC3E}">
        <p14:creationId xmlns:p14="http://schemas.microsoft.com/office/powerpoint/2010/main" val="2029078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B7EE-174D-4C0D-9A9F-E2BBE0A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3B74-017B-4D65-9538-221E61CC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effort is being extended to build decentralized (learning) networks</a:t>
            </a:r>
          </a:p>
          <a:p>
            <a:r>
              <a:rPr lang="en-US" dirty="0"/>
              <a:t>They require active participation in order to succeed</a:t>
            </a:r>
          </a:p>
          <a:p>
            <a:r>
              <a:rPr lang="en-US" dirty="0"/>
              <a:t>Start today to begin thinking about tomorrow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F5692-A99D-4121-AC8F-7CC0FC4DF5BB}"/>
              </a:ext>
            </a:extLst>
          </p:cNvPr>
          <p:cNvSpPr txBox="1"/>
          <p:nvPr/>
        </p:nvSpPr>
        <p:spPr>
          <a:xfrm>
            <a:off x="838200" y="3835520"/>
            <a:ext cx="8248650" cy="2308324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 fontAlgn="base"/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Distributed Social Networks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 Unite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http://mashable.com/2009/06/15/opera-unite/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Mozilla OS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https://www.npmjs.com/package/fxos-web-server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Diaspora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https://www.joindiaspora.com/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Solid - "social linked data“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https://solid.mit.edu/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Keybase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https://keybase.io/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InterPlanetary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 System (IPFS)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https://ipfs.io/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Mastodon / </a:t>
            </a: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Fediverse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https://mastodon.social/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78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C70F-00C1-41BA-9018-B48AFF8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Learning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3B0E-8036-44FB-A9EA-A816A049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/>
              <a:t>I have left out a lot in the interests of ‘instant’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34234-44F6-4845-ABD1-B2B03A2A0CBC}"/>
              </a:ext>
            </a:extLst>
          </p:cNvPr>
          <p:cNvSpPr txBox="1"/>
          <p:nvPr/>
        </p:nvSpPr>
        <p:spPr>
          <a:xfrm>
            <a:off x="838200" y="3907552"/>
            <a:ext cx="9620250" cy="203132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 Repository Network (Aggregation)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http://ec.europa.eu/ipg/standards/markup/web-content-syndication/index_en.htm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Cloud – Dropbox, </a:t>
            </a: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NextCloud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etc.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https://nextcloud.com/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Learning Record – Learning Record Store (</a:t>
            </a: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xAPI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https://www.adlnet.gov/tla/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Learning Assistant 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like Siri? Alexa?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Distributed Intelligence – </a:t>
            </a:r>
            <a:r>
              <a:rPr lang="en-CA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MLaaS</a:t>
            </a:r>
            <a:r>
              <a:rPr lang="en-CA" b="0" i="0" dirty="0">
                <a:effectLst/>
                <a:latin typeface="Calibri" panose="020F0502020204030204" pitchFamily="34" charset="0"/>
              </a:rPr>
              <a:t>​ </a:t>
            </a:r>
            <a:r>
              <a:rPr lang="en-CA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https://www.slideshare.net/KarlSeiler/mlaas-machine-learning-as-a-service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26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10F0-DEB1-4950-BDB2-51FD6229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9EE7-C86E-4642-BD28-4723CD62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given you a nudge, but…</a:t>
            </a:r>
          </a:p>
          <a:p>
            <a:r>
              <a:rPr lang="en-US" dirty="0"/>
              <a:t>Only the </a:t>
            </a:r>
            <a:r>
              <a:rPr lang="en-US" i="1" dirty="0"/>
              <a:t>community</a:t>
            </a:r>
            <a:r>
              <a:rPr lang="en-US" dirty="0"/>
              <a:t> can create the community</a:t>
            </a:r>
          </a:p>
          <a:p>
            <a:r>
              <a:rPr lang="en-US" dirty="0"/>
              <a:t>Are you willing to make the effort to see what </a:t>
            </a:r>
            <a:r>
              <a:rPr lang="en-US" i="1" dirty="0"/>
              <a:t>more</a:t>
            </a:r>
            <a:r>
              <a:rPr lang="en-US" dirty="0"/>
              <a:t> INTED can be?</a:t>
            </a:r>
          </a:p>
          <a:p>
            <a:r>
              <a:rPr lang="en-US" dirty="0"/>
              <a:t>What will you </a:t>
            </a:r>
            <a:r>
              <a:rPr lang="en-US" i="1" dirty="0"/>
              <a:t>contribute</a:t>
            </a:r>
            <a:r>
              <a:rPr lang="en-US" dirty="0"/>
              <a:t> to the community?</a:t>
            </a:r>
          </a:p>
          <a:p>
            <a:r>
              <a:rPr lang="en-US" dirty="0"/>
              <a:t>Can you take these experiences back home?</a:t>
            </a:r>
          </a:p>
        </p:txBody>
      </p:sp>
    </p:spTree>
    <p:extLst>
      <p:ext uri="{BB962C8B-B14F-4D97-AF65-F5344CB8AC3E}">
        <p14:creationId xmlns:p14="http://schemas.microsoft.com/office/powerpoint/2010/main" val="828309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nk and while cat, indoor, wood ceiling, author behind cat&#10;">
            <a:extLst>
              <a:ext uri="{FF2B5EF4-FFF2-40B4-BE49-F238E27FC236}">
                <a16:creationId xmlns:a16="http://schemas.microsoft.com/office/drawing/2014/main" id="{8395F7B5-7D68-4C23-9B1C-6CDC0729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-1" b="-1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3236E0-4C4E-46E6-8319-D65482AF1E00}"/>
              </a:ext>
            </a:extLst>
          </p:cNvPr>
          <p:cNvSpPr txBox="1"/>
          <p:nvPr/>
        </p:nvSpPr>
        <p:spPr>
          <a:xfrm>
            <a:off x="188686" y="420914"/>
            <a:ext cx="1171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Stephen Downes                                      https://www.downes.ca</a:t>
            </a:r>
          </a:p>
        </p:txBody>
      </p:sp>
    </p:spTree>
    <p:extLst>
      <p:ext uri="{BB962C8B-B14F-4D97-AF65-F5344CB8AC3E}">
        <p14:creationId xmlns:p14="http://schemas.microsoft.com/office/powerpoint/2010/main" val="1195519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130F-FE66-4B2F-A9AC-1B75AFEC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Pre-Talk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C0DF-A85F-4E85-9D85-72A810CD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Log into conference website</a:t>
            </a:r>
          </a:p>
          <a:p>
            <a:r>
              <a:rPr lang="en-US" dirty="0"/>
              <a:t>Open </a:t>
            </a:r>
            <a:r>
              <a:rPr lang="en-US" dirty="0" err="1"/>
              <a:t>Powerpoint</a:t>
            </a:r>
            <a:r>
              <a:rPr lang="en-US" dirty="0"/>
              <a:t> and start presentation in ‘individual view’</a:t>
            </a:r>
          </a:p>
          <a:p>
            <a:r>
              <a:rPr lang="en-US" dirty="0"/>
              <a:t>Start Firefox and remove all excess tabs</a:t>
            </a:r>
          </a:p>
          <a:p>
            <a:r>
              <a:rPr lang="en-US" dirty="0"/>
              <a:t>Start Alienware mobile connect</a:t>
            </a:r>
          </a:p>
          <a:p>
            <a:r>
              <a:rPr lang="en-US" dirty="0"/>
              <a:t>Turn on OBS and set up screens</a:t>
            </a:r>
          </a:p>
          <a:p>
            <a:r>
              <a:rPr lang="en-US" dirty="0"/>
              <a:t>Turn OBS virtual cam</a:t>
            </a:r>
          </a:p>
          <a:p>
            <a:r>
              <a:rPr lang="en-US" dirty="0"/>
              <a:t>Join Zoom meeting and test</a:t>
            </a:r>
          </a:p>
          <a:p>
            <a:r>
              <a:rPr lang="en-US" dirty="0"/>
              <a:t>Close email and other conferencing tools</a:t>
            </a:r>
          </a:p>
          <a:p>
            <a:r>
              <a:rPr lang="en-US" dirty="0"/>
              <a:t>If live streaming, set up YouTube stream</a:t>
            </a:r>
          </a:p>
          <a:p>
            <a:r>
              <a:rPr lang="en-US" dirty="0"/>
              <a:t>Start OBS recording, live streaming</a:t>
            </a:r>
          </a:p>
        </p:txBody>
      </p:sp>
    </p:spTree>
    <p:extLst>
      <p:ext uri="{BB962C8B-B14F-4D97-AF65-F5344CB8AC3E}">
        <p14:creationId xmlns:p14="http://schemas.microsoft.com/office/powerpoint/2010/main" val="247992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6C0E-3E8A-46D6-BB24-325EA986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Cooperation, Not Consumption</a:t>
            </a:r>
          </a:p>
        </p:txBody>
      </p:sp>
      <p:pic>
        <p:nvPicPr>
          <p:cNvPr id="4" name="Google Shape;369;p53">
            <a:extLst>
              <a:ext uri="{FF2B5EF4-FFF2-40B4-BE49-F238E27FC236}">
                <a16:creationId xmlns:a16="http://schemas.microsoft.com/office/drawing/2014/main" id="{3C981F43-2AFE-484B-B2EB-A3DF291F64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425094"/>
            <a:ext cx="7974330" cy="4198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3E74C-E9A1-4D2E-87CA-B56529799D74}"/>
              </a:ext>
            </a:extLst>
          </p:cNvPr>
          <p:cNvSpPr txBox="1"/>
          <p:nvPr/>
        </p:nvSpPr>
        <p:spPr>
          <a:xfrm>
            <a:off x="3566160" y="5760198"/>
            <a:ext cx="8198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Doug Belshaw -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https://blog.weareopen.coop/howto-create-an-architecture-of-participation-for-your-open-source-project-a38386c69fa5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65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187C401-E390-4503-A2E8-30062B26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6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B45F-EEAC-4677-8BD8-442C0F87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Instant?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EAC6-C546-487E-9470-66B2FCD0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what we can do in this hour-and-a-half</a:t>
            </a:r>
          </a:p>
          <a:p>
            <a:r>
              <a:rPr lang="en-US" dirty="0"/>
              <a:t>Can we build a decentralized learning network around INTED2021?</a:t>
            </a:r>
          </a:p>
          <a:p>
            <a:r>
              <a:rPr lang="en-US" dirty="0"/>
              <a:t>What can we learn from that experience?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3D692-0DEC-423E-AA25-62DCEB230F7B}"/>
              </a:ext>
            </a:extLst>
          </p:cNvPr>
          <p:cNvSpPr txBox="1"/>
          <p:nvPr/>
        </p:nvSpPr>
        <p:spPr>
          <a:xfrm>
            <a:off x="838200" y="5469077"/>
            <a:ext cx="9220200" cy="101566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Praxis and the </a:t>
            </a: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Indieweb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Daniel Goldsmith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Peer-to-Peer-Based Social Networks: A Comprehensive Survey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Masinde &amp;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Graffi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EE2D2-23AD-486B-A228-3E308CD1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64084"/>
            <a:ext cx="6781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B80E-FF5C-4EB1-ADB2-7BE83FDD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Step is </a:t>
            </a:r>
            <a:r>
              <a:rPr lang="en-US" i="1" dirty="0"/>
              <a:t>Optional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54F7-AD6D-4E73-962E-B5F5D2AB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decentralized learning community is robust</a:t>
            </a:r>
          </a:p>
          <a:p>
            <a:r>
              <a:rPr lang="en-US" dirty="0"/>
              <a:t>People can choose their own learning technologies</a:t>
            </a:r>
          </a:p>
          <a:p>
            <a:r>
              <a:rPr lang="en-US" dirty="0"/>
              <a:t>This creates the greatest access and affordances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BB5E3-C84F-443B-8B3E-83E9D5A6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632835"/>
            <a:ext cx="6076950" cy="2952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10CC6-4532-476C-AFB7-1D237F16E279}"/>
              </a:ext>
            </a:extLst>
          </p:cNvPr>
          <p:cNvSpPr txBox="1"/>
          <p:nvPr/>
        </p:nvSpPr>
        <p:spPr>
          <a:xfrm>
            <a:off x="8083868" y="5662255"/>
            <a:ext cx="305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https://www.slideshare.net/Georgina23/autonomous-learner-38040255/2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16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86F9-34C2-482E-BDF8-10873908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035B-AD57-420B-B33C-7ECAC3E3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good starting point</a:t>
            </a:r>
          </a:p>
          <a:p>
            <a:r>
              <a:rPr lang="en-US" dirty="0"/>
              <a:t>Many (most?) people already have email</a:t>
            </a:r>
          </a:p>
          <a:p>
            <a:r>
              <a:rPr lang="en-US" dirty="0"/>
              <a:t>It’s useful for mailing lists and to register for services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F2CC3-02AE-4D57-8EF0-5A8B0D297672}"/>
              </a:ext>
            </a:extLst>
          </p:cNvPr>
          <p:cNvSpPr txBox="1"/>
          <p:nvPr/>
        </p:nvSpPr>
        <p:spPr>
          <a:xfrm>
            <a:off x="914399" y="3541353"/>
            <a:ext cx="8377382" cy="175945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Zoho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 Email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personal mail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GMail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Google mail service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Mail.com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free entry-level tier</a:t>
            </a: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Outlook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Microsoft’s rebranded Hotmail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Resource: </a:t>
            </a:r>
            <a:r>
              <a:rPr lang="en-US" sz="2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Comparison of email providers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Wikipedia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9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2932</Words>
  <Application>Microsoft Office PowerPoint</Application>
  <PresentationFormat>Widescreen</PresentationFormat>
  <Paragraphs>345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Bembo</vt:lpstr>
      <vt:lpstr>Calibri</vt:lpstr>
      <vt:lpstr>Calibri Light</vt:lpstr>
      <vt:lpstr>Office Theme</vt:lpstr>
      <vt:lpstr>Your Instant Decentralized Learning Community</vt:lpstr>
      <vt:lpstr>Why a Learning Community?</vt:lpstr>
      <vt:lpstr>The Idea: Working Out Loud</vt:lpstr>
      <vt:lpstr>Why Decentralized?</vt:lpstr>
      <vt:lpstr>Cooperation, Not Consumption</vt:lpstr>
      <vt:lpstr>PowerPoint Presentation</vt:lpstr>
      <vt:lpstr>Why Instant?</vt:lpstr>
      <vt:lpstr>Every Step is Optional</vt:lpstr>
      <vt:lpstr>Email</vt:lpstr>
      <vt:lpstr>Website</vt:lpstr>
      <vt:lpstr>Platform Choices…</vt:lpstr>
      <vt:lpstr>Bookmarking and Links</vt:lpstr>
      <vt:lpstr>Hashtags</vt:lpstr>
      <vt:lpstr>Microcontent (aka Social Networking)</vt:lpstr>
      <vt:lpstr>Let’s Get In Touch</vt:lpstr>
      <vt:lpstr>Creating Community vs Finding Community</vt:lpstr>
      <vt:lpstr>Our Community</vt:lpstr>
      <vt:lpstr>Blogging</vt:lpstr>
      <vt:lpstr>Let’s Make a Blog</vt:lpstr>
      <vt:lpstr>Lists</vt:lpstr>
      <vt:lpstr>Collaborative Writing</vt:lpstr>
      <vt:lpstr>Let’s Make Some Lists…</vt:lpstr>
      <vt:lpstr>Feed Readers</vt:lpstr>
      <vt:lpstr>Subscribing to Feeds</vt:lpstr>
      <vt:lpstr>Reading and Responding</vt:lpstr>
      <vt:lpstr>Ways to Respond - SharingOptions</vt:lpstr>
      <vt:lpstr>Conversions</vt:lpstr>
      <vt:lpstr>Some of My Recipes</vt:lpstr>
      <vt:lpstr>How to Respond</vt:lpstr>
      <vt:lpstr>Types of Response</vt:lpstr>
      <vt:lpstr>32,435 Examples</vt:lpstr>
      <vt:lpstr>Wait! Isn’t this 20-year Old Technology?</vt:lpstr>
      <vt:lpstr>More Than Just Posts</vt:lpstr>
      <vt:lpstr>Photos and Images</vt:lpstr>
      <vt:lpstr>Fair Use and Fair Dealing</vt:lpstr>
      <vt:lpstr>Slides and Presentations</vt:lpstr>
      <vt:lpstr>Pro Tip: Use Design Tools to Make Images</vt:lpstr>
      <vt:lpstr>Slide Content in INTED2021</vt:lpstr>
      <vt:lpstr>Create  INTED2021 Session Hashtags</vt:lpstr>
      <vt:lpstr>Scheduling Community Events</vt:lpstr>
      <vt:lpstr>Hosting Community Events</vt:lpstr>
      <vt:lpstr>Recording Live Events</vt:lpstr>
      <vt:lpstr>All This Can Be Shared in RSS</vt:lpstr>
      <vt:lpstr>What’s Next?</vt:lpstr>
      <vt:lpstr>Personal Learning Environments</vt:lpstr>
      <vt:lpstr>Over to You…</vt:lpstr>
      <vt:lpstr>PowerPoint Presentation</vt:lpstr>
      <vt:lpstr>Pre-Talk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Instant Decentralized Learning Community</dc:title>
  <dc:creator>Stephen Downes</dc:creator>
  <cp:lastModifiedBy>Stephen Downes</cp:lastModifiedBy>
  <cp:revision>61</cp:revision>
  <dcterms:created xsi:type="dcterms:W3CDTF">2021-03-04T15:15:21Z</dcterms:created>
  <dcterms:modified xsi:type="dcterms:W3CDTF">2021-03-07T22:18:56Z</dcterms:modified>
</cp:coreProperties>
</file>